
<file path=[Content_Types].xml><?xml version="1.0" encoding="utf-8"?>
<Types xmlns="http://schemas.openxmlformats.org/package/2006/content-types">
  <Override PartName="/_rels/.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2.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4.xml.rels" ContentType="application/vnd.openxmlformats-package.relationships+xml"/>
  <Override PartName="/ppt/slideLayouts/_rels/slideLayout20.xml.rels" ContentType="application/vnd.openxmlformats-package.relationships+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Lst>
  <p:sldSz cx="9906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PlaceHolder 1"/>
          <p:cNvSpPr>
            <a:spLocks noGrp="1"/>
          </p:cNvSpPr>
          <p:nvPr>
            <p:ph type="body"/>
          </p:nvPr>
        </p:nvSpPr>
        <p:spPr>
          <a:xfrm>
            <a:off x="756000" y="5078520"/>
            <a:ext cx="6047640" cy="4811040"/>
          </a:xfrm>
          <a:prstGeom prst="rect">
            <a:avLst/>
          </a:prstGeom>
        </p:spPr>
        <p:txBody>
          <a:bodyPr bIns="0" lIns="0" rIns="0" tIns="0" wrap="none"/>
          <a:p>
            <a:r>
              <a:rPr lang="fr-FR"/>
              <a:t>Cliquez pour modifier le format des notes</a:t>
            </a:r>
            <a:endParaRPr/>
          </a:p>
        </p:txBody>
      </p:sp>
      <p:sp>
        <p:nvSpPr>
          <p:cNvPr id="75" name="PlaceHolder 2"/>
          <p:cNvSpPr>
            <a:spLocks noGrp="1"/>
          </p:cNvSpPr>
          <p:nvPr>
            <p:ph type="hdr"/>
          </p:nvPr>
        </p:nvSpPr>
        <p:spPr>
          <a:xfrm>
            <a:off x="0" y="0"/>
            <a:ext cx="3280680" cy="534240"/>
          </a:xfrm>
          <a:prstGeom prst="rect">
            <a:avLst/>
          </a:prstGeom>
        </p:spPr>
        <p:txBody>
          <a:bodyPr bIns="0" lIns="0" rIns="0" tIns="0" wrap="none"/>
          <a:p>
            <a:r>
              <a:rPr lang="fr-FR"/>
              <a:t>&lt;en-tête&gt;</a:t>
            </a:r>
            <a:endParaRPr/>
          </a:p>
        </p:txBody>
      </p:sp>
      <p:sp>
        <p:nvSpPr>
          <p:cNvPr id="76" name="PlaceHolder 3"/>
          <p:cNvSpPr>
            <a:spLocks noGrp="1"/>
          </p:cNvSpPr>
          <p:nvPr>
            <p:ph type="dt"/>
          </p:nvPr>
        </p:nvSpPr>
        <p:spPr>
          <a:xfrm>
            <a:off x="4278960" y="0"/>
            <a:ext cx="3280680" cy="534240"/>
          </a:xfrm>
          <a:prstGeom prst="rect">
            <a:avLst/>
          </a:prstGeom>
        </p:spPr>
        <p:txBody>
          <a:bodyPr bIns="0" lIns="0" rIns="0" tIns="0" wrap="none"/>
          <a:p>
            <a:pPr algn="r"/>
            <a:r>
              <a:rPr lang="fr-FR"/>
              <a:t>&lt;date/heure&gt;</a:t>
            </a:r>
            <a:endParaRPr/>
          </a:p>
        </p:txBody>
      </p:sp>
      <p:sp>
        <p:nvSpPr>
          <p:cNvPr id="77" name="PlaceHolder 4"/>
          <p:cNvSpPr>
            <a:spLocks noGrp="1"/>
          </p:cNvSpPr>
          <p:nvPr>
            <p:ph type="ftr"/>
          </p:nvPr>
        </p:nvSpPr>
        <p:spPr>
          <a:xfrm>
            <a:off x="0" y="10157400"/>
            <a:ext cx="3280680" cy="534240"/>
          </a:xfrm>
          <a:prstGeom prst="rect">
            <a:avLst/>
          </a:prstGeom>
        </p:spPr>
        <p:txBody>
          <a:bodyPr anchor="b" bIns="0" lIns="0" rIns="0" tIns="0" wrap="none"/>
          <a:p>
            <a:r>
              <a:rPr lang="fr-FR"/>
              <a:t>&lt;pied de page&gt;</a:t>
            </a:r>
            <a:endParaRPr/>
          </a:p>
        </p:txBody>
      </p:sp>
      <p:sp>
        <p:nvSpPr>
          <p:cNvPr id="78" name="PlaceHolder 5"/>
          <p:cNvSpPr>
            <a:spLocks noGrp="1"/>
          </p:cNvSpPr>
          <p:nvPr>
            <p:ph type="sldNum"/>
          </p:nvPr>
        </p:nvSpPr>
        <p:spPr>
          <a:xfrm>
            <a:off x="4278960" y="10157400"/>
            <a:ext cx="3280680" cy="534240"/>
          </a:xfrm>
          <a:prstGeom prst="rect">
            <a:avLst/>
          </a:prstGeom>
        </p:spPr>
        <p:txBody>
          <a:bodyPr anchor="b" bIns="0" lIns="0" rIns="0" tIns="0" wrap="none"/>
          <a:p>
            <a:pPr algn="r"/>
            <a:fld id="{3171B1A1-21C1-4181-B1C1-D1E131E1E161}" type="slidenum">
              <a:rPr lang="fr-FR"/>
              <a:t>&lt;numéro&gt;</a:t>
            </a:fld>
            <a:endParaRPr/>
          </a:p>
        </p:txBody>
      </p:sp>
    </p:spTree>
  </p:cSld>
  <p:clrMap accent1="accent1" accent2="accent2" accent3="accent3" accent4="accent4" accent5="accent5" accent6="accent6" bg1="lt1" bg2="lt2" folHlink="folHlink" hlink="hlink" tx1="dk1" tx2="dk2"/>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03" name="TextShape 2"/>
          <p:cNvSpPr txBox="1"/>
          <p:nvPr/>
        </p:nvSpPr>
        <p:spPr>
          <a:xfrm>
            <a:off x="0" y="0"/>
            <a:ext cx="-11796840" cy="-11796840"/>
          </a:xfrm>
          <a:prstGeom prst="rect">
            <a:avLst/>
          </a:prstGeom>
        </p:spPr>
        <p:txBody>
          <a:bodyPr bIns="45000" lIns="90000" rIns="90000" tIns="45000"/>
          <a:p>
            <a:pPr>
              <a:lnSpc>
                <a:spcPct val="100000"/>
              </a:lnSpc>
            </a:pPr>
            <a:fld id="{A1A14101-0161-41D1-9131-018121A1F111}" type="slidenum">
              <a:rPr lang="fr-FR">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27" name="PlaceHolder 2"/>
          <p:cNvSpPr>
            <a:spLocks noGrp="1"/>
          </p:cNvSpPr>
          <p:nvPr>
            <p:ph type="body"/>
          </p:nvPr>
        </p:nvSpPr>
        <p:spPr>
          <a:xfrm>
            <a:off x="495360" y="1600200"/>
            <a:ext cx="8915040" cy="2158200"/>
          </a:xfrm>
          <a:prstGeom prst="rect">
            <a:avLst/>
          </a:prstGeom>
        </p:spPr>
        <p:txBody>
          <a:bodyPr bIns="0" lIns="0" rIns="0" tIns="0" wrap="none"/>
          <a:p>
            <a:endParaRPr/>
          </a:p>
        </p:txBody>
      </p:sp>
      <p:sp>
        <p:nvSpPr>
          <p:cNvPr id="28" name="PlaceHolder 3"/>
          <p:cNvSpPr>
            <a:spLocks noGrp="1"/>
          </p:cNvSpPr>
          <p:nvPr>
            <p:ph type="body"/>
          </p:nvPr>
        </p:nvSpPr>
        <p:spPr>
          <a:xfrm>
            <a:off x="495360" y="3963600"/>
            <a:ext cx="89150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30"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31"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32" name="PlaceHolder 4"/>
          <p:cNvSpPr>
            <a:spLocks noGrp="1"/>
          </p:cNvSpPr>
          <p:nvPr>
            <p:ph type="body"/>
          </p:nvPr>
        </p:nvSpPr>
        <p:spPr>
          <a:xfrm>
            <a:off x="5063400" y="3963600"/>
            <a:ext cx="4350240" cy="2158200"/>
          </a:xfrm>
          <a:prstGeom prst="rect">
            <a:avLst/>
          </a:prstGeom>
        </p:spPr>
        <p:txBody>
          <a:bodyPr bIns="0" lIns="0" rIns="0" tIns="0" wrap="none"/>
          <a:p>
            <a:endParaRPr/>
          </a:p>
        </p:txBody>
      </p:sp>
      <p:sp>
        <p:nvSpPr>
          <p:cNvPr id="33" name="PlaceHolder 5"/>
          <p:cNvSpPr>
            <a:spLocks noGrp="1"/>
          </p:cNvSpPr>
          <p:nvPr>
            <p:ph type="body"/>
          </p:nvPr>
        </p:nvSpPr>
        <p:spPr>
          <a:xfrm>
            <a:off x="495360" y="3963600"/>
            <a:ext cx="43502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35"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36" name="PlaceHolder 3"/>
          <p:cNvSpPr>
            <a:spLocks noGrp="1"/>
          </p:cNvSpPr>
          <p:nvPr>
            <p:ph type="body"/>
          </p:nvPr>
        </p:nvSpPr>
        <p:spPr>
          <a:xfrm>
            <a:off x="5063400" y="1600200"/>
            <a:ext cx="43502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95360" y="1600200"/>
            <a:ext cx="89150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45" name="PlaceHolder 2"/>
          <p:cNvSpPr>
            <a:spLocks noGrp="1"/>
          </p:cNvSpPr>
          <p:nvPr>
            <p:ph type="body"/>
          </p:nvPr>
        </p:nvSpPr>
        <p:spPr>
          <a:xfrm>
            <a:off x="495360" y="1600200"/>
            <a:ext cx="89150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47" name="PlaceHolder 2"/>
          <p:cNvSpPr>
            <a:spLocks noGrp="1"/>
          </p:cNvSpPr>
          <p:nvPr>
            <p:ph type="body"/>
          </p:nvPr>
        </p:nvSpPr>
        <p:spPr>
          <a:xfrm>
            <a:off x="495360" y="1600200"/>
            <a:ext cx="4350240" cy="4525560"/>
          </a:xfrm>
          <a:prstGeom prst="rect">
            <a:avLst/>
          </a:prstGeom>
        </p:spPr>
        <p:txBody>
          <a:bodyPr bIns="0" lIns="0" rIns="0" tIns="0" wrap="none"/>
          <a:p>
            <a:endParaRPr/>
          </a:p>
        </p:txBody>
      </p:sp>
      <p:sp>
        <p:nvSpPr>
          <p:cNvPr id="48" name="PlaceHolder 3"/>
          <p:cNvSpPr>
            <a:spLocks noGrp="1"/>
          </p:cNvSpPr>
          <p:nvPr>
            <p:ph type="body"/>
          </p:nvPr>
        </p:nvSpPr>
        <p:spPr>
          <a:xfrm>
            <a:off x="5063400" y="1600200"/>
            <a:ext cx="43502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95360" y="274680"/>
            <a:ext cx="89150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52"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53" name="PlaceHolder 3"/>
          <p:cNvSpPr>
            <a:spLocks noGrp="1"/>
          </p:cNvSpPr>
          <p:nvPr>
            <p:ph type="body"/>
          </p:nvPr>
        </p:nvSpPr>
        <p:spPr>
          <a:xfrm>
            <a:off x="495360" y="3963600"/>
            <a:ext cx="4350240" cy="2158200"/>
          </a:xfrm>
          <a:prstGeom prst="rect">
            <a:avLst/>
          </a:prstGeom>
        </p:spPr>
        <p:txBody>
          <a:bodyPr bIns="0" lIns="0" rIns="0" tIns="0" wrap="none"/>
          <a:p>
            <a:endParaRPr/>
          </a:p>
        </p:txBody>
      </p:sp>
      <p:sp>
        <p:nvSpPr>
          <p:cNvPr id="54" name="PlaceHolder 4"/>
          <p:cNvSpPr>
            <a:spLocks noGrp="1"/>
          </p:cNvSpPr>
          <p:nvPr>
            <p:ph type="body"/>
          </p:nvPr>
        </p:nvSpPr>
        <p:spPr>
          <a:xfrm>
            <a:off x="5063400" y="1600200"/>
            <a:ext cx="43502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95360" y="1600200"/>
            <a:ext cx="89150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56" name="PlaceHolder 2"/>
          <p:cNvSpPr>
            <a:spLocks noGrp="1"/>
          </p:cNvSpPr>
          <p:nvPr>
            <p:ph type="body"/>
          </p:nvPr>
        </p:nvSpPr>
        <p:spPr>
          <a:xfrm>
            <a:off x="495360" y="1600200"/>
            <a:ext cx="4350240" cy="4525560"/>
          </a:xfrm>
          <a:prstGeom prst="rect">
            <a:avLst/>
          </a:prstGeom>
        </p:spPr>
        <p:txBody>
          <a:bodyPr bIns="0" lIns="0" rIns="0" tIns="0" wrap="none"/>
          <a:p>
            <a:endParaRPr/>
          </a:p>
        </p:txBody>
      </p:sp>
      <p:sp>
        <p:nvSpPr>
          <p:cNvPr id="57"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58" name="PlaceHolder 4"/>
          <p:cNvSpPr>
            <a:spLocks noGrp="1"/>
          </p:cNvSpPr>
          <p:nvPr>
            <p:ph type="body"/>
          </p:nvPr>
        </p:nvSpPr>
        <p:spPr>
          <a:xfrm>
            <a:off x="5063400" y="3963600"/>
            <a:ext cx="43502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60"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61"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62" name="PlaceHolder 4"/>
          <p:cNvSpPr>
            <a:spLocks noGrp="1"/>
          </p:cNvSpPr>
          <p:nvPr>
            <p:ph type="body"/>
          </p:nvPr>
        </p:nvSpPr>
        <p:spPr>
          <a:xfrm>
            <a:off x="495360" y="3963600"/>
            <a:ext cx="891468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64" name="PlaceHolder 2"/>
          <p:cNvSpPr>
            <a:spLocks noGrp="1"/>
          </p:cNvSpPr>
          <p:nvPr>
            <p:ph type="body"/>
          </p:nvPr>
        </p:nvSpPr>
        <p:spPr>
          <a:xfrm>
            <a:off x="495360" y="1600200"/>
            <a:ext cx="8915040" cy="2158200"/>
          </a:xfrm>
          <a:prstGeom prst="rect">
            <a:avLst/>
          </a:prstGeom>
        </p:spPr>
        <p:txBody>
          <a:bodyPr bIns="0" lIns="0" rIns="0" tIns="0" wrap="none"/>
          <a:p>
            <a:endParaRPr/>
          </a:p>
        </p:txBody>
      </p:sp>
      <p:sp>
        <p:nvSpPr>
          <p:cNvPr id="65" name="PlaceHolder 3"/>
          <p:cNvSpPr>
            <a:spLocks noGrp="1"/>
          </p:cNvSpPr>
          <p:nvPr>
            <p:ph type="body"/>
          </p:nvPr>
        </p:nvSpPr>
        <p:spPr>
          <a:xfrm>
            <a:off x="495360" y="3963600"/>
            <a:ext cx="89150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67"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68"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69" name="PlaceHolder 4"/>
          <p:cNvSpPr>
            <a:spLocks noGrp="1"/>
          </p:cNvSpPr>
          <p:nvPr>
            <p:ph type="body"/>
          </p:nvPr>
        </p:nvSpPr>
        <p:spPr>
          <a:xfrm>
            <a:off x="5063400" y="3963600"/>
            <a:ext cx="4350240" cy="2158200"/>
          </a:xfrm>
          <a:prstGeom prst="rect">
            <a:avLst/>
          </a:prstGeom>
        </p:spPr>
        <p:txBody>
          <a:bodyPr bIns="0" lIns="0" rIns="0" tIns="0" wrap="none"/>
          <a:p>
            <a:endParaRPr/>
          </a:p>
        </p:txBody>
      </p:sp>
      <p:sp>
        <p:nvSpPr>
          <p:cNvPr id="70" name="PlaceHolder 5"/>
          <p:cNvSpPr>
            <a:spLocks noGrp="1"/>
          </p:cNvSpPr>
          <p:nvPr>
            <p:ph type="body"/>
          </p:nvPr>
        </p:nvSpPr>
        <p:spPr>
          <a:xfrm>
            <a:off x="495360" y="3963600"/>
            <a:ext cx="43502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72"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73" name="PlaceHolder 3"/>
          <p:cNvSpPr>
            <a:spLocks noGrp="1"/>
          </p:cNvSpPr>
          <p:nvPr>
            <p:ph type="body"/>
          </p:nvPr>
        </p:nvSpPr>
        <p:spPr>
          <a:xfrm>
            <a:off x="5063400" y="1600200"/>
            <a:ext cx="4350240" cy="2158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8" name="PlaceHolder 2"/>
          <p:cNvSpPr>
            <a:spLocks noGrp="1"/>
          </p:cNvSpPr>
          <p:nvPr>
            <p:ph type="body"/>
          </p:nvPr>
        </p:nvSpPr>
        <p:spPr>
          <a:xfrm>
            <a:off x="495360" y="1600200"/>
            <a:ext cx="89150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10" name="PlaceHolder 2"/>
          <p:cNvSpPr>
            <a:spLocks noGrp="1"/>
          </p:cNvSpPr>
          <p:nvPr>
            <p:ph type="body"/>
          </p:nvPr>
        </p:nvSpPr>
        <p:spPr>
          <a:xfrm>
            <a:off x="495360" y="1600200"/>
            <a:ext cx="4350240" cy="4525560"/>
          </a:xfrm>
          <a:prstGeom prst="rect">
            <a:avLst/>
          </a:prstGeom>
        </p:spPr>
        <p:txBody>
          <a:bodyPr bIns="0" lIns="0" rIns="0" tIns="0" wrap="none"/>
          <a:p>
            <a:endParaRPr/>
          </a:p>
        </p:txBody>
      </p:sp>
      <p:sp>
        <p:nvSpPr>
          <p:cNvPr id="11" name="PlaceHolder 3"/>
          <p:cNvSpPr>
            <a:spLocks noGrp="1"/>
          </p:cNvSpPr>
          <p:nvPr>
            <p:ph type="body"/>
          </p:nvPr>
        </p:nvSpPr>
        <p:spPr>
          <a:xfrm>
            <a:off x="5063400" y="1600200"/>
            <a:ext cx="43502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360" y="274680"/>
            <a:ext cx="89150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15"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16" name="PlaceHolder 3"/>
          <p:cNvSpPr>
            <a:spLocks noGrp="1"/>
          </p:cNvSpPr>
          <p:nvPr>
            <p:ph type="body"/>
          </p:nvPr>
        </p:nvSpPr>
        <p:spPr>
          <a:xfrm>
            <a:off x="495360" y="3963600"/>
            <a:ext cx="4350240" cy="2158200"/>
          </a:xfrm>
          <a:prstGeom prst="rect">
            <a:avLst/>
          </a:prstGeom>
        </p:spPr>
        <p:txBody>
          <a:bodyPr bIns="0" lIns="0" rIns="0" tIns="0" wrap="none"/>
          <a:p>
            <a:endParaRPr/>
          </a:p>
        </p:txBody>
      </p:sp>
      <p:sp>
        <p:nvSpPr>
          <p:cNvPr id="17" name="PlaceHolder 4"/>
          <p:cNvSpPr>
            <a:spLocks noGrp="1"/>
          </p:cNvSpPr>
          <p:nvPr>
            <p:ph type="body"/>
          </p:nvPr>
        </p:nvSpPr>
        <p:spPr>
          <a:xfrm>
            <a:off x="5063400" y="1600200"/>
            <a:ext cx="43502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19" name="PlaceHolder 2"/>
          <p:cNvSpPr>
            <a:spLocks noGrp="1"/>
          </p:cNvSpPr>
          <p:nvPr>
            <p:ph type="body"/>
          </p:nvPr>
        </p:nvSpPr>
        <p:spPr>
          <a:xfrm>
            <a:off x="495360" y="1600200"/>
            <a:ext cx="4350240" cy="4525560"/>
          </a:xfrm>
          <a:prstGeom prst="rect">
            <a:avLst/>
          </a:prstGeom>
        </p:spPr>
        <p:txBody>
          <a:bodyPr bIns="0" lIns="0" rIns="0" tIns="0" wrap="none"/>
          <a:p>
            <a:endParaRPr/>
          </a:p>
        </p:txBody>
      </p:sp>
      <p:sp>
        <p:nvSpPr>
          <p:cNvPr id="20"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21" name="PlaceHolder 4"/>
          <p:cNvSpPr>
            <a:spLocks noGrp="1"/>
          </p:cNvSpPr>
          <p:nvPr>
            <p:ph type="body"/>
          </p:nvPr>
        </p:nvSpPr>
        <p:spPr>
          <a:xfrm>
            <a:off x="5063400" y="3963600"/>
            <a:ext cx="43502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360" y="274680"/>
            <a:ext cx="8915040" cy="1143000"/>
          </a:xfrm>
          <a:prstGeom prst="rect">
            <a:avLst/>
          </a:prstGeom>
        </p:spPr>
        <p:txBody>
          <a:bodyPr anchor="ctr" bIns="0" lIns="0" rIns="0" tIns="0" wrap="none"/>
          <a:p>
            <a:endParaRPr/>
          </a:p>
        </p:txBody>
      </p:sp>
      <p:sp>
        <p:nvSpPr>
          <p:cNvPr id="23" name="PlaceHolder 2"/>
          <p:cNvSpPr>
            <a:spLocks noGrp="1"/>
          </p:cNvSpPr>
          <p:nvPr>
            <p:ph type="body"/>
          </p:nvPr>
        </p:nvSpPr>
        <p:spPr>
          <a:xfrm>
            <a:off x="495360" y="1600200"/>
            <a:ext cx="4350240" cy="2158200"/>
          </a:xfrm>
          <a:prstGeom prst="rect">
            <a:avLst/>
          </a:prstGeom>
        </p:spPr>
        <p:txBody>
          <a:bodyPr bIns="0" lIns="0" rIns="0" tIns="0" wrap="none"/>
          <a:p>
            <a:endParaRPr/>
          </a:p>
        </p:txBody>
      </p:sp>
      <p:sp>
        <p:nvSpPr>
          <p:cNvPr id="24" name="PlaceHolder 3"/>
          <p:cNvSpPr>
            <a:spLocks noGrp="1"/>
          </p:cNvSpPr>
          <p:nvPr>
            <p:ph type="body"/>
          </p:nvPr>
        </p:nvSpPr>
        <p:spPr>
          <a:xfrm>
            <a:off x="5063400" y="1600200"/>
            <a:ext cx="4350240" cy="2158200"/>
          </a:xfrm>
          <a:prstGeom prst="rect">
            <a:avLst/>
          </a:prstGeom>
        </p:spPr>
        <p:txBody>
          <a:bodyPr bIns="0" lIns="0" rIns="0" tIns="0" wrap="none"/>
          <a:p>
            <a:endParaRPr/>
          </a:p>
        </p:txBody>
      </p:sp>
      <p:sp>
        <p:nvSpPr>
          <p:cNvPr id="25" name="PlaceHolder 4"/>
          <p:cNvSpPr>
            <a:spLocks noGrp="1"/>
          </p:cNvSpPr>
          <p:nvPr>
            <p:ph type="body"/>
          </p:nvPr>
        </p:nvSpPr>
        <p:spPr>
          <a:xfrm>
            <a:off x="495360" y="3963600"/>
            <a:ext cx="891468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43040" y="2130480"/>
            <a:ext cx="8419680" cy="1469520"/>
          </a:xfrm>
          <a:prstGeom prst="rect">
            <a:avLst/>
          </a:prstGeom>
        </p:spPr>
        <p:txBody>
          <a:bodyPr anchor="ctr"/>
          <a:p>
            <a:pPr algn="ctr">
              <a:lnSpc>
                <a:spcPct val="100000"/>
              </a:lnSpc>
            </a:pPr>
            <a:r>
              <a:rPr lang="fr-FR" sz="4400">
                <a:solidFill>
                  <a:srgbClr val="000000"/>
                </a:solidFill>
                <a:latin typeface="Calibri"/>
              </a:rPr>
              <a:t>Cliquez pour éditer le format du texte-titreCliquez pour modifier le style du titre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alibri"/>
              </a:rPr>
              <a:t>01/06/2015</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D1A12181-41D1-4121-B141-81D1A19141E1}" type="slidenum">
              <a:rPr lang="fr-FR">
                <a:solidFill>
                  <a:srgbClr val="000000"/>
                </a:solidFill>
                <a:latin typeface="Calibri"/>
              </a:rPr>
              <a:t>&lt;numéro&gt;</a:t>
            </a:fld>
            <a:endParaRPr/>
          </a:p>
        </p:txBody>
      </p:sp>
      <p:sp>
        <p:nvSpPr>
          <p:cNvPr id="4" name="PlaceHolder 5"/>
          <p:cNvSpPr>
            <a:spLocks noGrp="1"/>
          </p:cNvSpPr>
          <p:nvPr>
            <p:ph type="body"/>
          </p:nvPr>
        </p:nvSpPr>
        <p:spPr>
          <a:xfrm>
            <a:off x="495000" y="1604520"/>
            <a:ext cx="8716680" cy="397728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95360" y="274680"/>
            <a:ext cx="8915040" cy="1142640"/>
          </a:xfrm>
          <a:prstGeom prst="rect">
            <a:avLst/>
          </a:prstGeom>
        </p:spPr>
        <p:txBody>
          <a:bodyPr anchor="ctr"/>
          <a:p>
            <a:pPr algn="ctr">
              <a:lnSpc>
                <a:spcPct val="100000"/>
              </a:lnSpc>
            </a:pPr>
            <a:r>
              <a:rPr lang="fr-FR" sz="4400">
                <a:solidFill>
                  <a:srgbClr val="000000"/>
                </a:solidFill>
                <a:latin typeface="Calibri"/>
              </a:rPr>
              <a:t>Cliquez pour éditer le format du texte-titreCliquez pour modifier le style du titre</a:t>
            </a:r>
            <a:endParaRPr/>
          </a:p>
        </p:txBody>
      </p:sp>
      <p:sp>
        <p:nvSpPr>
          <p:cNvPr id="38" name="PlaceHolder 2"/>
          <p:cNvSpPr>
            <a:spLocks noGrp="1"/>
          </p:cNvSpPr>
          <p:nvPr>
            <p:ph type="body"/>
          </p:nvPr>
        </p:nvSpPr>
        <p:spPr>
          <a:xfrm>
            <a:off x="495360" y="1600200"/>
            <a:ext cx="8915040" cy="4525560"/>
          </a:xfrm>
          <a:prstGeom prst="rect">
            <a:avLst/>
          </a:prstGeom>
        </p:spPr>
        <p:txBody>
          <a:bodyPr/>
          <a:p>
            <a:pPr>
              <a:buSzPct val="45000"/>
              <a:buFont typeface="StarSymbol"/>
              <a:buChar char=""/>
            </a:pPr>
            <a:r>
              <a:rPr lang="fr-FR" sz="3200">
                <a:solidFill>
                  <a:srgbClr val="000000"/>
                </a:solidFill>
                <a:latin typeface="Calibri"/>
              </a:rPr>
              <a:t>Cliquez pour éditer le format du plan de texte</a:t>
            </a:r>
            <a:endParaRPr/>
          </a:p>
          <a:p>
            <a:pPr lvl="1">
              <a:buSzPct val="75000"/>
              <a:buFont typeface="StarSymbol"/>
              <a:buChar char=""/>
            </a:pPr>
            <a:r>
              <a:rPr lang="fr-FR" sz="3200">
                <a:solidFill>
                  <a:srgbClr val="000000"/>
                </a:solidFill>
                <a:latin typeface="Calibri"/>
              </a:rPr>
              <a:t>Second niveau de plan</a:t>
            </a:r>
            <a:endParaRPr/>
          </a:p>
          <a:p>
            <a:pPr lvl="2">
              <a:buSzPct val="45000"/>
              <a:buFont typeface="StarSymbol"/>
              <a:buChar char=""/>
            </a:pPr>
            <a:r>
              <a:rPr lang="fr-FR" sz="3200">
                <a:solidFill>
                  <a:srgbClr val="000000"/>
                </a:solidFill>
                <a:latin typeface="Calibri"/>
              </a:rPr>
              <a:t>Troisième niveau de plan</a:t>
            </a:r>
            <a:endParaRPr/>
          </a:p>
          <a:p>
            <a:pPr lvl="3">
              <a:buSzPct val="75000"/>
              <a:buFont typeface="StarSymbol"/>
              <a:buChar char=""/>
            </a:pPr>
            <a:r>
              <a:rPr lang="fr-FR" sz="3200">
                <a:solidFill>
                  <a:srgbClr val="000000"/>
                </a:solidFill>
                <a:latin typeface="Calibri"/>
              </a:rPr>
              <a:t>Quatrième niveau de plan</a:t>
            </a:r>
            <a:endParaRPr/>
          </a:p>
          <a:p>
            <a:pPr lvl="4">
              <a:buSzPct val="45000"/>
              <a:buFont typeface="StarSymbol"/>
              <a:buChar char=""/>
            </a:pPr>
            <a:r>
              <a:rPr lang="fr-FR" sz="3200">
                <a:solidFill>
                  <a:srgbClr val="000000"/>
                </a:solidFill>
                <a:latin typeface="Calibri"/>
              </a:rPr>
              <a:t>Cinquième niveau de plan</a:t>
            </a:r>
            <a:endParaRPr/>
          </a:p>
          <a:p>
            <a:pPr lvl="5">
              <a:buSzPct val="45000"/>
              <a:buFont typeface="StarSymbol"/>
              <a:buChar char=""/>
            </a:pPr>
            <a:r>
              <a:rPr lang="fr-FR" sz="3200">
                <a:solidFill>
                  <a:srgbClr val="000000"/>
                </a:solidFill>
                <a:latin typeface="Calibri"/>
              </a:rPr>
              <a:t>Sixième niveau de plan</a:t>
            </a:r>
            <a:endParaRPr/>
          </a:p>
          <a:p>
            <a:pPr>
              <a:lnSpc>
                <a:spcPct val="100000"/>
              </a:lnSpc>
              <a:buFont typeface="Arial"/>
              <a:buChar char="•"/>
            </a:pPr>
            <a:r>
              <a:rPr lang="fr-FR" sz="3200">
                <a:solidFill>
                  <a:srgbClr val="000000"/>
                </a:solidFill>
                <a:latin typeface="Calibri"/>
              </a:rPr>
              <a:t>Septième niveau de planCliquez pour modifier les styles du texte du masque</a:t>
            </a:r>
            <a:endParaRPr/>
          </a:p>
          <a:p>
            <a:pPr lvl="1">
              <a:lnSpc>
                <a:spcPct val="100000"/>
              </a:lnSpc>
              <a:buFont typeface="Arial"/>
              <a:buChar char="–"/>
            </a:pPr>
            <a:r>
              <a:rPr lang="fr-FR" sz="2800">
                <a:solidFill>
                  <a:srgbClr val="000000"/>
                </a:solidFill>
                <a:latin typeface="Calibri"/>
              </a:rPr>
              <a:t>Deuxième niveau</a:t>
            </a:r>
            <a:endParaRPr/>
          </a:p>
          <a:p>
            <a:pPr lvl="1">
              <a:buFont typeface="Arial"/>
              <a:buChar char="–"/>
            </a:pPr>
            <a:r>
              <a:rPr lang="fr-FR" sz="2400">
                <a:solidFill>
                  <a:srgbClr val="000000"/>
                </a:solidFill>
                <a:latin typeface="Calibri"/>
              </a:rPr>
              <a:t>Troisième niveau</a:t>
            </a:r>
            <a:endParaRPr/>
          </a:p>
          <a:p>
            <a:pPr lvl="2">
              <a:buFont typeface="Arial"/>
              <a:buChar char="•"/>
            </a:pPr>
            <a:r>
              <a:rPr lang="fr-FR" sz="2000">
                <a:solidFill>
                  <a:srgbClr val="000000"/>
                </a:solidFill>
                <a:latin typeface="Calibri"/>
              </a:rPr>
              <a:t>Quatrième niveau</a:t>
            </a:r>
            <a:endParaRPr/>
          </a:p>
          <a:p>
            <a:pPr lvl="3">
              <a:buFont typeface="Arial"/>
              <a:buChar char="–"/>
            </a:pPr>
            <a:r>
              <a:rPr lang="fr-FR" sz="2000">
                <a:solidFill>
                  <a:srgbClr val="000000"/>
                </a:solidFill>
                <a:latin typeface="Calibri"/>
              </a:rPr>
              <a:t>Cinquième niveau</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alibri"/>
              </a:rPr>
              <a:t>01/06/2015</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71C171D1-C1F1-4151-81B1-F141F1A1A1C1}" type="slidenum">
              <a:rPr lang="fr-FR">
                <a:solidFill>
                  <a:srgbClr val="000000"/>
                </a:solidFill>
                <a:latin typeface="Calibri"/>
              </a:rPr>
              <a:t>&lt;numéro&gt;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mailto:lucilla.corrias@univ-evry.fr" TargetMode="External"/><Relationship Id="rId3" Type="http://schemas.openxmlformats.org/officeDocument/2006/relationships/hyperlink" Target="mailto:anne-sophie.tocquet@univ-evry.fr" TargetMode="External"/><Relationship Id="rId4" Type="http://schemas.openxmlformats.org/officeDocument/2006/relationships/hyperlink" Target="mailto:anne-sophie.tocquet@univ-evry.fr" TargetMode="External"/><Relationship Id="rId5" Type="http://schemas.openxmlformats.org/officeDocument/2006/relationships/hyperlink" Target="mailto:anne-sophie.tocquet@univ-evry.fr" TargetMode="External"/><Relationship Id="rId6" Type="http://schemas.openxmlformats.org/officeDocument/2006/relationships/hyperlink" Target="mailto:jocelyne.nadaus@univ-evry.fr" TargetMode="External"/><Relationship Id="rId7" Type="http://schemas.openxmlformats.org/officeDocument/2006/relationships/hyperlink" Target="mailto:violette.ruggeri@univ-evry.fr" TargetMode="External"/><Relationship Id="rId8" Type="http://schemas.openxmlformats.org/officeDocument/2006/relationships/slideLayout" Target="../slideLayouts/slideLayout13.xml"/><Relationship Id="rId9" Type="http://schemas.openxmlformats.org/officeDocument/2006/relationships/notesSlide" Target="../notesSlides/notesSlide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9" name="Image 6"/>
          <p:cNvPicPr/>
          <p:nvPr/>
        </p:nvPicPr>
        <p:blipFill>
          <a:blip r:embed="rId1"/>
          <a:stretch>
            <a:fillRect/>
          </a:stretch>
        </p:blipFill>
        <p:spPr>
          <a:xfrm>
            <a:off x="72000" y="562320"/>
            <a:ext cx="9823680" cy="6295680"/>
          </a:xfrm>
          <a:prstGeom prst="rect">
            <a:avLst/>
          </a:prstGeom>
        </p:spPr>
      </p:pic>
      <p:sp>
        <p:nvSpPr>
          <p:cNvPr id="80" name="CustomShape 1"/>
          <p:cNvSpPr/>
          <p:nvPr/>
        </p:nvSpPr>
        <p:spPr>
          <a:xfrm>
            <a:off x="0" y="-144000"/>
            <a:ext cx="1712160" cy="790920"/>
          </a:xfrm>
          <a:prstGeom prst="rect">
            <a:avLst/>
          </a:prstGeom>
        </p:spPr>
        <p:txBody>
          <a:bodyPr bIns="45000" lIns="90000" rIns="90000" tIns="45000"/>
          <a:p>
            <a:pPr algn="ctr">
              <a:lnSpc>
                <a:spcPct val="100000"/>
              </a:lnSpc>
            </a:pPr>
            <a:endParaRPr/>
          </a:p>
          <a:p>
            <a:pPr algn="ctr">
              <a:lnSpc>
                <a:spcPct val="100000"/>
              </a:lnSpc>
            </a:pPr>
            <a:r>
              <a:rPr b="1" lang="fr-FR" sz="1400">
                <a:solidFill>
                  <a:srgbClr val="000000"/>
                </a:solidFill>
                <a:latin typeface="Calibri"/>
              </a:rPr>
              <a:t>ACCÈS</a:t>
            </a:r>
            <a:endParaRPr/>
          </a:p>
          <a:p>
            <a:pPr>
              <a:lnSpc>
                <a:spcPct val="100000"/>
              </a:lnSpc>
            </a:pPr>
            <a:endParaRPr/>
          </a:p>
        </p:txBody>
      </p:sp>
      <p:sp>
        <p:nvSpPr>
          <p:cNvPr id="81" name="CustomShape 2"/>
          <p:cNvSpPr/>
          <p:nvPr/>
        </p:nvSpPr>
        <p:spPr>
          <a:xfrm>
            <a:off x="6681240" y="476640"/>
            <a:ext cx="45360" cy="369000"/>
          </a:xfrm>
          <a:prstGeom prst="rect">
            <a:avLst/>
          </a:prstGeom>
        </p:spPr>
      </p:sp>
      <p:sp>
        <p:nvSpPr>
          <p:cNvPr id="82" name="CustomShape 3"/>
          <p:cNvSpPr/>
          <p:nvPr/>
        </p:nvSpPr>
        <p:spPr>
          <a:xfrm>
            <a:off x="1784520" y="-214920"/>
            <a:ext cx="4896360" cy="790920"/>
          </a:xfrm>
          <a:prstGeom prst="rect">
            <a:avLst/>
          </a:prstGeom>
        </p:spPr>
        <p:txBody>
          <a:bodyPr bIns="45000" lIns="90000" rIns="90000" tIns="45000"/>
          <a:p>
            <a:pPr algn="ctr">
              <a:lnSpc>
                <a:spcPct val="100000"/>
              </a:lnSpc>
            </a:pPr>
            <a:endParaRPr/>
          </a:p>
          <a:p>
            <a:pPr algn="ctr">
              <a:lnSpc>
                <a:spcPct val="100000"/>
              </a:lnSpc>
            </a:pPr>
            <a:r>
              <a:rPr b="1" lang="fr-FR" sz="1400">
                <a:solidFill>
                  <a:srgbClr val="000000"/>
                </a:solidFill>
                <a:latin typeface="Calibri"/>
              </a:rPr>
              <a:t>CONTENU DE LA FORMATION</a:t>
            </a:r>
            <a:endParaRPr/>
          </a:p>
          <a:p>
            <a:pPr>
              <a:lnSpc>
                <a:spcPct val="100000"/>
              </a:lnSpc>
            </a:pPr>
            <a:endParaRPr/>
          </a:p>
        </p:txBody>
      </p:sp>
      <p:sp>
        <p:nvSpPr>
          <p:cNvPr id="83" name="CustomShape 4"/>
          <p:cNvSpPr/>
          <p:nvPr/>
        </p:nvSpPr>
        <p:spPr>
          <a:xfrm>
            <a:off x="6680880" y="-214920"/>
            <a:ext cx="2160000" cy="790920"/>
          </a:xfrm>
          <a:prstGeom prst="rect">
            <a:avLst/>
          </a:prstGeom>
        </p:spPr>
        <p:txBody>
          <a:bodyPr bIns="45000" lIns="90000" rIns="90000" tIns="45000"/>
          <a:p>
            <a:pPr algn="ctr">
              <a:lnSpc>
                <a:spcPct val="100000"/>
              </a:lnSpc>
            </a:pPr>
            <a:endParaRPr/>
          </a:p>
          <a:p>
            <a:pPr algn="ctr">
              <a:lnSpc>
                <a:spcPct val="100000"/>
              </a:lnSpc>
            </a:pPr>
            <a:r>
              <a:rPr b="1" lang="fr-FR" sz="1400">
                <a:solidFill>
                  <a:srgbClr val="000000"/>
                </a:solidFill>
                <a:latin typeface="Calibri"/>
              </a:rPr>
              <a:t>COMPÉTENCES</a:t>
            </a:r>
            <a:endParaRPr/>
          </a:p>
          <a:p>
            <a:pPr>
              <a:lnSpc>
                <a:spcPct val="100000"/>
              </a:lnSpc>
            </a:pPr>
            <a:endParaRPr/>
          </a:p>
        </p:txBody>
      </p:sp>
      <p:sp>
        <p:nvSpPr>
          <p:cNvPr id="84" name="CustomShape 5"/>
          <p:cNvSpPr/>
          <p:nvPr/>
        </p:nvSpPr>
        <p:spPr>
          <a:xfrm>
            <a:off x="0" y="4221000"/>
            <a:ext cx="992160" cy="369000"/>
          </a:xfrm>
          <a:prstGeom prst="rect">
            <a:avLst/>
          </a:prstGeom>
        </p:spPr>
      </p:sp>
      <p:sp>
        <p:nvSpPr>
          <p:cNvPr id="85" name="CustomShape 6"/>
          <p:cNvSpPr/>
          <p:nvPr/>
        </p:nvSpPr>
        <p:spPr>
          <a:xfrm>
            <a:off x="0" y="3717000"/>
            <a:ext cx="9705240" cy="303480"/>
          </a:xfrm>
          <a:prstGeom prst="rect">
            <a:avLst/>
          </a:prstGeom>
        </p:spPr>
        <p:txBody>
          <a:bodyPr bIns="45000" lIns="90000" rIns="90000" tIns="45000"/>
          <a:p>
            <a:pPr>
              <a:lnSpc>
                <a:spcPct val="100000"/>
              </a:lnSpc>
            </a:pPr>
            <a:r>
              <a:rPr b="1" lang="fr-FR" sz="1400">
                <a:solidFill>
                  <a:srgbClr val="000000"/>
                </a:solidFill>
                <a:latin typeface="Calibri"/>
              </a:rPr>
              <a:t>LE + DE LA FORMATION</a:t>
            </a:r>
            <a:endParaRPr/>
          </a:p>
        </p:txBody>
      </p:sp>
      <p:sp>
        <p:nvSpPr>
          <p:cNvPr id="86" name="CustomShape 7"/>
          <p:cNvSpPr/>
          <p:nvPr/>
        </p:nvSpPr>
        <p:spPr>
          <a:xfrm>
            <a:off x="0" y="6628320"/>
            <a:ext cx="9905760" cy="1307160"/>
          </a:xfrm>
          <a:prstGeom prst="rect">
            <a:avLst/>
          </a:prstGeom>
        </p:spPr>
        <p:txBody>
          <a:bodyPr bIns="45000" lIns="90000" rIns="90000" tIns="45000"/>
          <a:p>
            <a:pPr>
              <a:lnSpc>
                <a:spcPct val="100000"/>
              </a:lnSpc>
            </a:pPr>
            <a:r>
              <a:rPr lang="fr-FR" sz="1000">
                <a:solidFill>
                  <a:srgbClr val="000000"/>
                </a:solidFill>
                <a:latin typeface="Calibri"/>
              </a:rPr>
              <a:t>	</a:t>
            </a:r>
            <a:r>
              <a:rPr lang="fr-FR" sz="1000">
                <a:solidFill>
                  <a:srgbClr val="000000"/>
                </a:solidFill>
                <a:latin typeface="Calibri"/>
              </a:rPr>
              <a:t>     </a:t>
            </a:r>
            <a:r>
              <a:rPr lang="fr-FR" sz="1000">
                <a:solidFill>
                  <a:srgbClr val="000000"/>
                </a:solidFill>
                <a:latin typeface="Calibri"/>
              </a:rPr>
              <a:t>L: Licence </a:t>
            </a:r>
            <a:r>
              <a:rPr lang="fr-FR" sz="1000">
                <a:solidFill>
                  <a:srgbClr val="000000"/>
                </a:solidFill>
                <a:latin typeface="Calibri"/>
              </a:rPr>
              <a:t>	</a:t>
            </a:r>
            <a:r>
              <a:rPr lang="fr-FR" sz="1000">
                <a:solidFill>
                  <a:srgbClr val="000000"/>
                </a:solidFill>
                <a:latin typeface="Calibri"/>
              </a:rPr>
              <a:t>	</a:t>
            </a:r>
            <a:r>
              <a:rPr lang="fr-FR" sz="1000">
                <a:solidFill>
                  <a:srgbClr val="000000"/>
                </a:solidFill>
                <a:latin typeface="Calibri"/>
              </a:rPr>
              <a:t>     M: Master</a:t>
            </a:r>
            <a:r>
              <a:rPr lang="fr-FR" sz="1000">
                <a:solidFill>
                  <a:srgbClr val="000000"/>
                </a:solidFill>
                <a:latin typeface="Calibri"/>
              </a:rPr>
              <a:t>	</a:t>
            </a:r>
            <a:r>
              <a:rPr lang="fr-FR" sz="1000">
                <a:solidFill>
                  <a:srgbClr val="000000"/>
                </a:solidFill>
                <a:latin typeface="Calibri"/>
              </a:rPr>
              <a:t>	</a:t>
            </a:r>
            <a:r>
              <a:rPr lang="fr-FR" sz="1000">
                <a:solidFill>
                  <a:srgbClr val="000000"/>
                </a:solidFill>
                <a:latin typeface="Calibri"/>
              </a:rPr>
              <a:t>     UE: Unité d’Enseignement</a:t>
            </a:r>
            <a:r>
              <a:rPr lang="fr-FR" sz="1000">
                <a:solidFill>
                  <a:srgbClr val="000000"/>
                </a:solidFill>
                <a:latin typeface="Calibri"/>
              </a:rPr>
              <a:t>	</a:t>
            </a:r>
            <a:r>
              <a:rPr lang="fr-FR" sz="1000">
                <a:solidFill>
                  <a:srgbClr val="000000"/>
                </a:solidFill>
                <a:latin typeface="Calibri"/>
              </a:rPr>
              <a:t>	</a:t>
            </a:r>
            <a:r>
              <a:rPr lang="fr-FR" sz="1000">
                <a:solidFill>
                  <a:srgbClr val="000000"/>
                </a:solidFill>
                <a:latin typeface="Calibri"/>
              </a:rPr>
              <a:t>     c: complémentaire                                                                                                                                                                                                                                                                                                                                                                                                                                                                                                                                                                                                                                                                                                                                                                                                                                                                                                                                                                                                                                                                                                                                                                                                                                                                                                                                                                                                                                                                                                                                                                                                                                                                                                                                                                                                       </a:t>
            </a:r>
            <a:r>
              <a:rPr lang="fr-FR" sz="1000">
                <a:solidFill>
                  <a:srgbClr val="000000"/>
                </a:solidFill>
                <a:latin typeface="Calibri"/>
              </a:rPr>
              <a:t>	</a:t>
            </a:r>
            <a:r>
              <a:rPr lang="fr-FR" sz="1000">
                <a:solidFill>
                  <a:srgbClr val="000000"/>
                </a:solidFill>
                <a:latin typeface="Calibri"/>
              </a:rPr>
              <a:t>	</a:t>
            </a:r>
            <a:r>
              <a:rPr lang="fr-FR" sz="1000">
                <a:solidFill>
                  <a:srgbClr val="000000"/>
                </a:solidFill>
                <a:latin typeface="Calibri"/>
              </a:rPr>
              <a:t>     </a:t>
            </a:r>
            <a:endParaRPr/>
          </a:p>
        </p:txBody>
      </p:sp>
      <p:sp>
        <p:nvSpPr>
          <p:cNvPr id="87" name="CustomShape 8"/>
          <p:cNvSpPr/>
          <p:nvPr/>
        </p:nvSpPr>
        <p:spPr>
          <a:xfrm>
            <a:off x="128520" y="1700640"/>
            <a:ext cx="1872000" cy="1049760"/>
          </a:xfrm>
          <a:prstGeom prst="rect">
            <a:avLst/>
          </a:prstGeom>
        </p:spPr>
        <p:txBody>
          <a:bodyPr bIns="45000" lIns="90000" rIns="90000" tIns="45000"/>
          <a:p>
            <a:pPr>
              <a:lnSpc>
                <a:spcPct val="100000"/>
              </a:lnSpc>
            </a:pPr>
            <a:r>
              <a:rPr lang="fr-FR" sz="900">
                <a:solidFill>
                  <a:srgbClr val="000000"/>
                </a:solidFill>
                <a:latin typeface="Calibri"/>
              </a:rPr>
              <a:t>La filière s’adresse à des bacheliers issus de série Scientifiques (S) de préférence ou de série Sciences Économiques (ES) avec un bon niveau en mathématiques </a:t>
            </a:r>
            <a:endParaRPr/>
          </a:p>
        </p:txBody>
      </p:sp>
      <p:sp>
        <p:nvSpPr>
          <p:cNvPr id="88" name="CustomShape 9"/>
          <p:cNvSpPr/>
          <p:nvPr/>
        </p:nvSpPr>
        <p:spPr>
          <a:xfrm>
            <a:off x="0" y="4005000"/>
            <a:ext cx="9705240" cy="638280"/>
          </a:xfrm>
          <a:prstGeom prst="rect">
            <a:avLst/>
          </a:prstGeom>
        </p:spPr>
        <p:txBody>
          <a:bodyPr bIns="45000" lIns="90000" rIns="90000" tIns="45000"/>
          <a:p>
            <a:pPr>
              <a:lnSpc>
                <a:spcPct val="100000"/>
              </a:lnSpc>
            </a:pPr>
            <a:r>
              <a:rPr lang="fr-FR" sz="900">
                <a:solidFill>
                  <a:srgbClr val="000000"/>
                </a:solidFill>
                <a:latin typeface="Calibri"/>
              </a:rPr>
              <a:t>La première année commence par un semestre commun (Portail) avec les licences mentions Informatique, Physique-Chimie et Sciences Pour l’Ingénieur permettant une ouverture à d’autres champs disciplinaires et favorisant les réorientations. La première année de licence (L1) permet l’acquisition des fondamentaux, la deuxième année (L2) prépare au perfectionnement et à la stabilisation des choix avant d’offrir aux étudiants la possibilité de se spécialiser en troisième année (L3) : parcours </a:t>
            </a:r>
            <a:r>
              <a:rPr i="1" lang="fr-FR" sz="900">
                <a:solidFill>
                  <a:srgbClr val="000000"/>
                </a:solidFill>
                <a:latin typeface="Calibri"/>
              </a:rPr>
              <a:t>Mathématiques et applications,</a:t>
            </a:r>
            <a:r>
              <a:rPr lang="fr-FR" sz="900">
                <a:solidFill>
                  <a:srgbClr val="000000"/>
                </a:solidFill>
                <a:latin typeface="Calibri"/>
              </a:rPr>
              <a:t> parcours </a:t>
            </a:r>
            <a:r>
              <a:rPr i="1" lang="fr-FR" sz="900">
                <a:solidFill>
                  <a:srgbClr val="000000"/>
                </a:solidFill>
                <a:latin typeface="Calibri"/>
              </a:rPr>
              <a:t>Mathématiques et Economie, </a:t>
            </a:r>
            <a:r>
              <a:rPr lang="fr-FR" sz="900">
                <a:solidFill>
                  <a:srgbClr val="000000"/>
                </a:solidFill>
                <a:latin typeface="Calibri"/>
              </a:rPr>
              <a:t>parcours</a:t>
            </a:r>
            <a:r>
              <a:rPr i="1" lang="fr-FR" sz="900">
                <a:solidFill>
                  <a:srgbClr val="000000"/>
                </a:solidFill>
                <a:latin typeface="Calibri"/>
              </a:rPr>
              <a:t> Pluridisciplinaire Enseignement</a:t>
            </a:r>
            <a:r>
              <a:rPr lang="fr-FR" sz="900">
                <a:solidFill>
                  <a:srgbClr val="000000"/>
                </a:solidFill>
                <a:latin typeface="Calibri"/>
              </a:rPr>
              <a:t>. </a:t>
            </a:r>
            <a:endParaRPr/>
          </a:p>
        </p:txBody>
      </p:sp>
      <p:sp>
        <p:nvSpPr>
          <p:cNvPr id="89" name="CustomShape 10"/>
          <p:cNvSpPr/>
          <p:nvPr/>
        </p:nvSpPr>
        <p:spPr>
          <a:xfrm>
            <a:off x="344520" y="5567400"/>
            <a:ext cx="4320000" cy="912600"/>
          </a:xfrm>
          <a:prstGeom prst="rect">
            <a:avLst/>
          </a:prstGeom>
        </p:spPr>
        <p:txBody>
          <a:bodyPr bIns="45000" lIns="90000" rIns="90000" tIns="45000"/>
          <a:p>
            <a:pPr>
              <a:lnSpc>
                <a:spcPct val="100000"/>
              </a:lnSpc>
            </a:pPr>
            <a:r>
              <a:rPr b="1" lang="fr-FR" sz="900">
                <a:solidFill>
                  <a:srgbClr val="000000"/>
                </a:solidFill>
                <a:latin typeface="Calibri"/>
              </a:rPr>
              <a:t>En 3ème année de Licence de Mathématiques </a:t>
            </a:r>
            <a:r>
              <a:rPr lang="fr-FR" sz="900">
                <a:solidFill>
                  <a:srgbClr val="000000"/>
                </a:solidFill>
                <a:latin typeface="Calibri"/>
              </a:rPr>
              <a:t>: Parcours </a:t>
            </a:r>
            <a:r>
              <a:rPr i="1" lang="fr-FR" sz="900">
                <a:solidFill>
                  <a:srgbClr val="000000"/>
                </a:solidFill>
                <a:latin typeface="Calibri"/>
              </a:rPr>
              <a:t>Mathématiques et applications,</a:t>
            </a:r>
            <a:r>
              <a:rPr lang="fr-FR" sz="900">
                <a:solidFill>
                  <a:srgbClr val="000000"/>
                </a:solidFill>
                <a:latin typeface="Calibri"/>
              </a:rPr>
              <a:t> parcours </a:t>
            </a:r>
            <a:r>
              <a:rPr i="1" lang="fr-FR" sz="900">
                <a:solidFill>
                  <a:srgbClr val="000000"/>
                </a:solidFill>
                <a:latin typeface="Calibri"/>
              </a:rPr>
              <a:t>Mathématiques et Economie, </a:t>
            </a:r>
            <a:r>
              <a:rPr lang="fr-FR" sz="900">
                <a:solidFill>
                  <a:srgbClr val="000000"/>
                </a:solidFill>
                <a:latin typeface="Calibri"/>
              </a:rPr>
              <a:t>parcours</a:t>
            </a:r>
            <a:r>
              <a:rPr i="1" lang="fr-FR" sz="900">
                <a:solidFill>
                  <a:srgbClr val="000000"/>
                </a:solidFill>
                <a:latin typeface="Calibri"/>
              </a:rPr>
              <a:t> Pluridisciplinaire Enseignement</a:t>
            </a:r>
            <a:r>
              <a:rPr lang="fr-FR" sz="900">
                <a:solidFill>
                  <a:srgbClr val="000000"/>
                </a:solidFill>
                <a:latin typeface="Calibri"/>
              </a:rPr>
              <a:t>. </a:t>
            </a:r>
            <a:endParaRPr/>
          </a:p>
          <a:p>
            <a:pPr>
              <a:lnSpc>
                <a:spcPct val="100000"/>
              </a:lnSpc>
            </a:pPr>
            <a:endParaRPr/>
          </a:p>
          <a:p>
            <a:pPr>
              <a:lnSpc>
                <a:spcPct val="100000"/>
              </a:lnSpc>
            </a:pPr>
            <a:r>
              <a:rPr b="1" lang="fr-FR" sz="900">
                <a:solidFill>
                  <a:srgbClr val="000000"/>
                </a:solidFill>
                <a:latin typeface="Calibri"/>
              </a:rPr>
              <a:t> </a:t>
            </a:r>
            <a:r>
              <a:rPr b="1" lang="fr-FR" sz="900">
                <a:solidFill>
                  <a:srgbClr val="000000"/>
                </a:solidFill>
                <a:latin typeface="Calibri"/>
              </a:rPr>
              <a:t>En école d’ingénieurs</a:t>
            </a:r>
            <a:r>
              <a:rPr lang="fr-FR" sz="900">
                <a:solidFill>
                  <a:srgbClr val="000000"/>
                </a:solidFill>
                <a:latin typeface="Calibri"/>
              </a:rPr>
              <a:t> (admission sur dossier)  par exemple à l’ENSIIE, Polytech, INSA, etc. </a:t>
            </a:r>
            <a:endParaRPr/>
          </a:p>
        </p:txBody>
      </p:sp>
      <p:sp>
        <p:nvSpPr>
          <p:cNvPr id="90" name="CustomShape 11"/>
          <p:cNvSpPr/>
          <p:nvPr/>
        </p:nvSpPr>
        <p:spPr>
          <a:xfrm>
            <a:off x="5112000" y="5472000"/>
            <a:ext cx="4320000" cy="1049760"/>
          </a:xfrm>
          <a:prstGeom prst="rect">
            <a:avLst/>
          </a:prstGeom>
        </p:spPr>
        <p:txBody>
          <a:bodyPr bIns="45000" lIns="90000" rIns="90000" tIns="45000"/>
          <a:p>
            <a:pPr>
              <a:lnSpc>
                <a:spcPct val="100000"/>
              </a:lnSpc>
            </a:pPr>
            <a:r>
              <a:rPr lang="fr-FR" sz="900">
                <a:solidFill>
                  <a:srgbClr val="000000"/>
                </a:solidFill>
                <a:latin typeface="Calibri"/>
              </a:rPr>
              <a:t>Généralement après un master :</a:t>
            </a:r>
            <a:endParaRPr/>
          </a:p>
          <a:p>
            <a:pPr>
              <a:lnSpc>
                <a:spcPct val="100000"/>
              </a:lnSpc>
            </a:pPr>
            <a:endParaRPr/>
          </a:p>
          <a:p>
            <a:pPr>
              <a:lnSpc>
                <a:spcPct val="100000"/>
              </a:lnSpc>
            </a:pPr>
            <a:r>
              <a:rPr lang="fr-FR" sz="900">
                <a:solidFill>
                  <a:srgbClr val="000000"/>
                </a:solidFill>
                <a:latin typeface="Calibri"/>
              </a:rPr>
              <a:t>Dans l’industrie ou les services : banques, assurances, informatique, pharmacie, médecine, aéronautique, aérospatiale, imagerie, cryptographie, génétique, télécommunications, transports, météorologie.  </a:t>
            </a:r>
            <a:endParaRPr/>
          </a:p>
          <a:p>
            <a:pPr>
              <a:lnSpc>
                <a:spcPct val="100000"/>
              </a:lnSpc>
            </a:pPr>
            <a:r>
              <a:rPr lang="fr-FR" sz="900">
                <a:solidFill>
                  <a:srgbClr val="000000"/>
                </a:solidFill>
                <a:latin typeface="Calibri"/>
              </a:rPr>
              <a:t>Dans l’enseignement ou la recherche. </a:t>
            </a:r>
            <a:endParaRPr/>
          </a:p>
        </p:txBody>
      </p:sp>
      <p:sp>
        <p:nvSpPr>
          <p:cNvPr id="91" name="CustomShape 12"/>
          <p:cNvSpPr/>
          <p:nvPr/>
        </p:nvSpPr>
        <p:spPr>
          <a:xfrm>
            <a:off x="6624000" y="476640"/>
            <a:ext cx="3384000" cy="4148280"/>
          </a:xfrm>
          <a:prstGeom prst="rect">
            <a:avLst/>
          </a:prstGeom>
        </p:spPr>
        <p:txBody>
          <a:bodyPr bIns="45000" lIns="90000" rIns="90000" tIns="45000"/>
          <a:p>
            <a:pPr>
              <a:lnSpc>
                <a:spcPct val="90000"/>
              </a:lnSpc>
            </a:pPr>
            <a:r>
              <a:rPr b="1" lang="fr-FR" sz="900">
                <a:solidFill>
                  <a:srgbClr val="000000"/>
                </a:solidFill>
                <a:latin typeface="Calibri"/>
              </a:rPr>
              <a:t>Compétences disciplinaires</a:t>
            </a:r>
            <a:endParaRPr/>
          </a:p>
          <a:p>
            <a:pPr>
              <a:lnSpc>
                <a:spcPct val="100000"/>
              </a:lnSpc>
            </a:pPr>
            <a:r>
              <a:rPr lang="fr-FR" sz="900">
                <a:solidFill>
                  <a:srgbClr val="000000"/>
                </a:solidFill>
                <a:latin typeface="Calibri"/>
              </a:rPr>
              <a:t>- Manipuler les principaux concepts, </a:t>
            </a:r>
            <a:endParaRPr/>
          </a:p>
          <a:p>
            <a:pPr>
              <a:lnSpc>
                <a:spcPct val="100000"/>
              </a:lnSpc>
            </a:pPr>
            <a:r>
              <a:rPr lang="fr-FR" sz="900">
                <a:solidFill>
                  <a:srgbClr val="000000"/>
                </a:solidFill>
                <a:latin typeface="Calibri"/>
              </a:rPr>
              <a:t>  </a:t>
            </a:r>
            <a:r>
              <a:rPr lang="fr-FR" sz="900">
                <a:solidFill>
                  <a:srgbClr val="000000"/>
                </a:solidFill>
                <a:latin typeface="Calibri"/>
              </a:rPr>
              <a:t>résultats et méthodes de raisonnement </a:t>
            </a:r>
            <a:endParaRPr/>
          </a:p>
          <a:p>
            <a:pPr>
              <a:lnSpc>
                <a:spcPct val="100000"/>
              </a:lnSpc>
            </a:pPr>
            <a:r>
              <a:rPr lang="fr-FR" sz="900">
                <a:solidFill>
                  <a:srgbClr val="000000"/>
                </a:solidFill>
                <a:latin typeface="Calibri"/>
              </a:rPr>
              <a:t>      </a:t>
            </a:r>
            <a:r>
              <a:rPr lang="fr-FR" sz="900">
                <a:solidFill>
                  <a:srgbClr val="000000"/>
                </a:solidFill>
                <a:latin typeface="Calibri"/>
              </a:rPr>
              <a:t>des mathématiques pures et appliquées    </a:t>
            </a:r>
            <a:endParaRPr/>
          </a:p>
          <a:p>
            <a:pPr>
              <a:lnSpc>
                <a:spcPct val="100000"/>
              </a:lnSpc>
            </a:pPr>
            <a:r>
              <a:rPr lang="fr-FR" sz="900">
                <a:solidFill>
                  <a:srgbClr val="000000"/>
                </a:solidFill>
                <a:latin typeface="Calibri"/>
              </a:rPr>
              <a:t>       </a:t>
            </a:r>
            <a:r>
              <a:rPr lang="fr-FR" sz="900">
                <a:solidFill>
                  <a:srgbClr val="000000"/>
                </a:solidFill>
                <a:latin typeface="Calibri"/>
              </a:rPr>
              <a:t>- Poser un problème et le traduire en </a:t>
            </a:r>
            <a:endParaRPr/>
          </a:p>
          <a:p>
            <a:pPr>
              <a:lnSpc>
                <a:spcPct val="100000"/>
              </a:lnSpc>
            </a:pPr>
            <a:r>
              <a:rPr lang="fr-FR" sz="900">
                <a:solidFill>
                  <a:srgbClr val="000000"/>
                </a:solidFill>
                <a:latin typeface="Calibri"/>
              </a:rPr>
              <a:t>           </a:t>
            </a:r>
            <a:r>
              <a:rPr lang="fr-FR" sz="900">
                <a:solidFill>
                  <a:srgbClr val="000000"/>
                </a:solidFill>
                <a:latin typeface="Calibri"/>
              </a:rPr>
              <a:t>raisonnements mathématiques</a:t>
            </a:r>
            <a:endParaRPr/>
          </a:p>
          <a:p>
            <a:pPr>
              <a:lnSpc>
                <a:spcPct val="100000"/>
              </a:lnSpc>
            </a:pPr>
            <a:r>
              <a:rPr lang="fr-FR" sz="900">
                <a:solidFill>
                  <a:srgbClr val="000000"/>
                </a:solidFill>
                <a:latin typeface="Calibri"/>
              </a:rPr>
              <a:t>             </a:t>
            </a:r>
            <a:r>
              <a:rPr lang="fr-FR" sz="900">
                <a:solidFill>
                  <a:srgbClr val="000000"/>
                </a:solidFill>
                <a:latin typeface="Calibri"/>
              </a:rPr>
              <a:t>- Identifier les concepts et méthodes</a:t>
            </a:r>
            <a:endParaRPr/>
          </a:p>
          <a:p>
            <a:pPr>
              <a:lnSpc>
                <a:spcPct val="100000"/>
              </a:lnSpc>
            </a:pPr>
            <a:r>
              <a:rPr lang="fr-FR" sz="900">
                <a:solidFill>
                  <a:srgbClr val="000000"/>
                </a:solidFill>
                <a:latin typeface="Calibri"/>
              </a:rPr>
              <a:t>                 </a:t>
            </a:r>
            <a:r>
              <a:rPr lang="fr-FR" sz="900">
                <a:solidFill>
                  <a:srgbClr val="000000"/>
                </a:solidFill>
                <a:latin typeface="Calibri"/>
              </a:rPr>
              <a:t>mathématiques adaptés à un problème</a:t>
            </a:r>
            <a:endParaRPr/>
          </a:p>
          <a:p>
            <a:pPr>
              <a:lnSpc>
                <a:spcPct val="100000"/>
              </a:lnSpc>
            </a:pPr>
            <a:r>
              <a:rPr lang="fr-FR" sz="900">
                <a:solidFill>
                  <a:srgbClr val="000000"/>
                </a:solidFill>
                <a:latin typeface="Calibri"/>
              </a:rPr>
              <a:t>                   </a:t>
            </a:r>
            <a:r>
              <a:rPr lang="fr-FR" sz="900">
                <a:solidFill>
                  <a:srgbClr val="000000"/>
                </a:solidFill>
                <a:latin typeface="Calibri"/>
              </a:rPr>
              <a:t>scientifique  </a:t>
            </a:r>
            <a:endParaRPr/>
          </a:p>
          <a:p>
            <a:pPr>
              <a:lnSpc>
                <a:spcPct val="100000"/>
              </a:lnSpc>
            </a:pPr>
            <a:r>
              <a:rPr lang="fr-FR" sz="900">
                <a:solidFill>
                  <a:srgbClr val="000000"/>
                </a:solidFill>
                <a:latin typeface="Calibri"/>
              </a:rPr>
              <a:t>                    </a:t>
            </a:r>
            <a:r>
              <a:rPr lang="fr-FR" sz="900">
                <a:solidFill>
                  <a:srgbClr val="000000"/>
                </a:solidFill>
                <a:latin typeface="Calibri"/>
              </a:rPr>
              <a:t>-  Construire et rédiger une démonstration                        </a:t>
            </a:r>
            <a:endParaRPr/>
          </a:p>
          <a:p>
            <a:pPr>
              <a:lnSpc>
                <a:spcPct val="100000"/>
              </a:lnSpc>
            </a:pPr>
            <a:r>
              <a:rPr lang="fr-FR" sz="900">
                <a:solidFill>
                  <a:srgbClr val="000000"/>
                </a:solidFill>
                <a:latin typeface="Calibri"/>
              </a:rPr>
              <a:t>                        </a:t>
            </a:r>
            <a:r>
              <a:rPr lang="fr-FR" sz="900">
                <a:solidFill>
                  <a:srgbClr val="000000"/>
                </a:solidFill>
                <a:latin typeface="Calibri"/>
              </a:rPr>
              <a:t>mathématique </a:t>
            </a:r>
            <a:endParaRPr/>
          </a:p>
          <a:p>
            <a:pPr>
              <a:lnSpc>
                <a:spcPct val="100000"/>
              </a:lnSpc>
            </a:pPr>
            <a:r>
              <a:rPr b="1" lang="fr-FR" sz="900">
                <a:solidFill>
                  <a:srgbClr val="000000"/>
                </a:solidFill>
                <a:latin typeface="Calibri"/>
              </a:rPr>
              <a:t>                             </a:t>
            </a:r>
            <a:r>
              <a:rPr b="1" lang="fr-FR" sz="900">
                <a:solidFill>
                  <a:srgbClr val="000000"/>
                </a:solidFill>
                <a:latin typeface="Calibri"/>
              </a:rPr>
              <a:t>Compétences transversales  </a:t>
            </a:r>
            <a:endParaRPr/>
          </a:p>
          <a:p>
            <a:pPr>
              <a:lnSpc>
                <a:spcPct val="100000"/>
              </a:lnSpc>
            </a:pPr>
            <a:r>
              <a:rPr lang="fr-FR" sz="900">
                <a:solidFill>
                  <a:srgbClr val="000000"/>
                </a:solidFill>
                <a:latin typeface="Calibri"/>
              </a:rPr>
              <a:t>                </a:t>
            </a:r>
            <a:r>
              <a:rPr lang="fr-FR" sz="900">
                <a:solidFill>
                  <a:srgbClr val="000000"/>
                </a:solidFill>
                <a:latin typeface="Calibri"/>
              </a:rPr>
              <a:t>-   Utiliser les outils web et les principales                     techniques de base en informatique </a:t>
            </a:r>
            <a:endParaRPr/>
          </a:p>
          <a:p>
            <a:pPr>
              <a:lnSpc>
                <a:spcPct val="100000"/>
              </a:lnSpc>
            </a:pPr>
            <a:r>
              <a:rPr lang="fr-FR" sz="900">
                <a:solidFill>
                  <a:srgbClr val="000000"/>
                </a:solidFill>
                <a:latin typeface="Calibri"/>
              </a:rPr>
              <a:t>                        </a:t>
            </a:r>
            <a:r>
              <a:rPr lang="fr-FR" sz="900">
                <a:solidFill>
                  <a:srgbClr val="000000"/>
                </a:solidFill>
                <a:latin typeface="Calibri"/>
              </a:rPr>
              <a:t>- Organiser son travail  </a:t>
            </a:r>
            <a:endParaRPr/>
          </a:p>
          <a:p>
            <a:pPr>
              <a:lnSpc>
                <a:spcPct val="100000"/>
              </a:lnSpc>
            </a:pPr>
            <a:r>
              <a:rPr lang="fr-FR" sz="900">
                <a:solidFill>
                  <a:srgbClr val="000000"/>
                </a:solidFill>
                <a:latin typeface="Calibri"/>
              </a:rPr>
              <a:t>                     </a:t>
            </a:r>
            <a:r>
              <a:rPr lang="fr-FR" sz="900">
                <a:solidFill>
                  <a:srgbClr val="000000"/>
                </a:solidFill>
                <a:latin typeface="Calibri"/>
              </a:rPr>
              <a:t>- Gérer un projet, travailler en équipe</a:t>
            </a:r>
            <a:endParaRPr/>
          </a:p>
          <a:p>
            <a:pPr>
              <a:lnSpc>
                <a:spcPct val="100000"/>
              </a:lnSpc>
            </a:pPr>
            <a:r>
              <a:rPr lang="fr-FR" sz="900">
                <a:solidFill>
                  <a:srgbClr val="000000"/>
                </a:solidFill>
                <a:latin typeface="Calibri"/>
              </a:rPr>
              <a:t>                   </a:t>
            </a:r>
            <a:r>
              <a:rPr lang="fr-FR" sz="900">
                <a:solidFill>
                  <a:srgbClr val="000000"/>
                </a:solidFill>
                <a:latin typeface="Calibri"/>
              </a:rPr>
              <a:t>- Rechercher, analyser et synthétiser des</a:t>
            </a:r>
            <a:endParaRPr/>
          </a:p>
          <a:p>
            <a:pPr>
              <a:lnSpc>
                <a:spcPct val="100000"/>
              </a:lnSpc>
            </a:pPr>
            <a:r>
              <a:rPr lang="fr-FR" sz="900">
                <a:solidFill>
                  <a:srgbClr val="000000"/>
                </a:solidFill>
                <a:latin typeface="Calibri"/>
              </a:rPr>
              <a:t>                 </a:t>
            </a:r>
            <a:r>
              <a:rPr lang="fr-FR" sz="900">
                <a:solidFill>
                  <a:srgbClr val="000000"/>
                </a:solidFill>
                <a:latin typeface="Calibri"/>
              </a:rPr>
              <a:t>informations </a:t>
            </a:r>
            <a:endParaRPr/>
          </a:p>
          <a:p>
            <a:pPr>
              <a:lnSpc>
                <a:spcPct val="100000"/>
              </a:lnSpc>
            </a:pPr>
            <a:r>
              <a:rPr lang="fr-FR" sz="900">
                <a:solidFill>
                  <a:srgbClr val="000000"/>
                </a:solidFill>
                <a:latin typeface="Calibri"/>
              </a:rPr>
              <a:t>            </a:t>
            </a:r>
            <a:r>
              <a:rPr lang="fr-FR" sz="900">
                <a:solidFill>
                  <a:srgbClr val="000000"/>
                </a:solidFill>
                <a:latin typeface="Calibri"/>
              </a:rPr>
              <a:t>- Communiquer ses résultats </a:t>
            </a:r>
            <a:endParaRPr/>
          </a:p>
          <a:p>
            <a:pPr>
              <a:lnSpc>
                <a:spcPct val="100000"/>
              </a:lnSpc>
            </a:pPr>
            <a:r>
              <a:rPr lang="fr-FR" sz="900">
                <a:solidFill>
                  <a:srgbClr val="000000"/>
                </a:solidFill>
                <a:latin typeface="Calibri"/>
              </a:rPr>
              <a:t>          </a:t>
            </a:r>
            <a:r>
              <a:rPr lang="fr-FR" sz="900">
                <a:solidFill>
                  <a:srgbClr val="000000"/>
                </a:solidFill>
                <a:latin typeface="Calibri"/>
              </a:rPr>
              <a:t>- Maîtriser l’anglais scientifique </a:t>
            </a:r>
            <a:endParaRPr/>
          </a:p>
          <a:p>
            <a:pPr>
              <a:lnSpc>
                <a:spcPct val="90000"/>
              </a:lnSpc>
            </a:pPr>
            <a:r>
              <a:rPr lang="fr-FR" sz="900">
                <a:solidFill>
                  <a:srgbClr val="000000"/>
                </a:solidFill>
                <a:latin typeface="Calibri"/>
              </a:rPr>
              <a:t>       </a:t>
            </a:r>
            <a:r>
              <a:rPr b="1" lang="fr-FR" sz="900">
                <a:solidFill>
                  <a:srgbClr val="000000"/>
                </a:solidFill>
                <a:latin typeface="Calibri"/>
              </a:rPr>
              <a:t>Compétences préprofessionnelles</a:t>
            </a:r>
            <a:endParaRPr/>
          </a:p>
          <a:p>
            <a:pPr>
              <a:lnSpc>
                <a:spcPct val="90000"/>
              </a:lnSpc>
            </a:pPr>
            <a:r>
              <a:rPr lang="fr-FR" sz="900">
                <a:solidFill>
                  <a:srgbClr val="000000"/>
                </a:solidFill>
                <a:latin typeface="Calibri"/>
              </a:rPr>
              <a:t>    </a:t>
            </a:r>
            <a:r>
              <a:rPr lang="fr-FR" sz="900">
                <a:solidFill>
                  <a:srgbClr val="000000"/>
                </a:solidFill>
                <a:latin typeface="Calibri"/>
              </a:rPr>
              <a:t>- Connaître les métiers des</a:t>
            </a:r>
            <a:endParaRPr/>
          </a:p>
          <a:p>
            <a:pPr>
              <a:lnSpc>
                <a:spcPct val="90000"/>
              </a:lnSpc>
            </a:pPr>
            <a:r>
              <a:rPr lang="fr-FR" sz="900">
                <a:solidFill>
                  <a:srgbClr val="000000"/>
                </a:solidFill>
                <a:latin typeface="Calibri"/>
              </a:rPr>
              <a:t>mathématiques et l’entreprise</a:t>
            </a:r>
            <a:endParaRPr/>
          </a:p>
        </p:txBody>
      </p:sp>
      <p:sp>
        <p:nvSpPr>
          <p:cNvPr id="92" name="CustomShape 13"/>
          <p:cNvSpPr/>
          <p:nvPr/>
        </p:nvSpPr>
        <p:spPr>
          <a:xfrm>
            <a:off x="2016000" y="208080"/>
            <a:ext cx="4896000" cy="4615920"/>
          </a:xfrm>
          <a:prstGeom prst="rect">
            <a:avLst/>
          </a:prstGeom>
        </p:spPr>
        <p:txBody>
          <a:bodyPr bIns="45000" lIns="90000" rIns="90000" tIns="45000"/>
          <a:p>
            <a:pPr>
              <a:lnSpc>
                <a:spcPct val="100000"/>
              </a:lnSpc>
            </a:pPr>
            <a:r>
              <a:rPr b="1" lang="fr-FR" sz="900">
                <a:solidFill>
                  <a:srgbClr val="c0504d"/>
                </a:solidFill>
                <a:latin typeface="Calibri"/>
              </a:rPr>
              <a:t>SEMESTRE 1</a:t>
            </a:r>
            <a:r>
              <a:rPr b="1" lang="fr-FR" sz="900">
                <a:solidFill>
                  <a:srgbClr val="000000"/>
                </a:solidFill>
                <a:latin typeface="Calibri"/>
              </a:rPr>
              <a:t> : PORTAIL MATHS-PHYSIQUE-CHIMIE-INFORMATIQUE-SPI</a:t>
            </a:r>
            <a:endParaRPr/>
          </a:p>
          <a:p>
            <a:pPr>
              <a:lnSpc>
                <a:spcPct val="100000"/>
              </a:lnSpc>
            </a:pPr>
            <a:r>
              <a:rPr b="1" i="1" lang="fr-FR" sz="900">
                <a:solidFill>
                  <a:srgbClr val="000000"/>
                </a:solidFill>
                <a:latin typeface="Calibri"/>
              </a:rPr>
              <a:t>   </a:t>
            </a:r>
            <a:r>
              <a:rPr b="1" i="1" lang="fr-FR" sz="900">
                <a:solidFill>
                  <a:srgbClr val="000000"/>
                </a:solidFill>
                <a:latin typeface="Calibri"/>
              </a:rPr>
              <a:t>Enseignements fondamentaux </a:t>
            </a:r>
            <a:r>
              <a:rPr i="1" lang="fr-FR" sz="900">
                <a:solidFill>
                  <a:srgbClr val="000000"/>
                </a:solidFill>
                <a:latin typeface="Calibri"/>
              </a:rPr>
              <a:t>: </a:t>
            </a:r>
            <a:r>
              <a:rPr lang="fr-FR" sz="900">
                <a:solidFill>
                  <a:srgbClr val="000000"/>
                </a:solidFill>
                <a:latin typeface="Calibri"/>
              </a:rPr>
              <a:t>Maths (Analyse réelle) ; Informatique (Programmation impérative) ;</a:t>
            </a:r>
            <a:endParaRPr/>
          </a:p>
          <a:p>
            <a:pPr>
              <a:lnSpc>
                <a:spcPct val="100000"/>
              </a:lnSpc>
            </a:pPr>
            <a:r>
              <a:rPr lang="fr-FR" sz="900">
                <a:solidFill>
                  <a:srgbClr val="000000"/>
                </a:solidFill>
                <a:latin typeface="Calibri"/>
              </a:rPr>
              <a:t>      </a:t>
            </a:r>
            <a:r>
              <a:rPr lang="fr-FR" sz="900">
                <a:solidFill>
                  <a:srgbClr val="000000"/>
                </a:solidFill>
                <a:latin typeface="Calibri"/>
              </a:rPr>
              <a:t>Physique (Introduction à la physique)</a:t>
            </a:r>
            <a:endParaRPr/>
          </a:p>
          <a:p>
            <a:pPr>
              <a:lnSpc>
                <a:spcPct val="100000"/>
              </a:lnSpc>
            </a:pPr>
            <a:r>
              <a:rPr i="1" lang="fr-FR" sz="900">
                <a:solidFill>
                  <a:srgbClr val="000000"/>
                </a:solidFill>
                <a:latin typeface="Calibri"/>
              </a:rPr>
              <a:t>        </a:t>
            </a:r>
            <a:r>
              <a:rPr b="1" i="1" lang="fr-FR" sz="900">
                <a:solidFill>
                  <a:srgbClr val="000000"/>
                </a:solidFill>
                <a:latin typeface="Calibri"/>
              </a:rPr>
              <a:t>Enseignements d’ouverture au choix </a:t>
            </a:r>
            <a:r>
              <a:rPr i="1" lang="fr-FR" sz="900">
                <a:solidFill>
                  <a:srgbClr val="000000"/>
                </a:solidFill>
                <a:latin typeface="Calibri"/>
              </a:rPr>
              <a:t>: </a:t>
            </a:r>
            <a:r>
              <a:rPr lang="fr-FR" sz="900">
                <a:solidFill>
                  <a:srgbClr val="000000"/>
                </a:solidFill>
                <a:latin typeface="Calibri"/>
              </a:rPr>
              <a:t>Chimie ou Sciences Pour l’Ingénieur ou Economie</a:t>
            </a:r>
            <a:endParaRPr/>
          </a:p>
          <a:p>
            <a:pPr>
              <a:lnSpc>
                <a:spcPct val="100000"/>
              </a:lnSpc>
            </a:pPr>
            <a:r>
              <a:rPr i="1" lang="fr-FR" sz="900">
                <a:solidFill>
                  <a:srgbClr val="000000"/>
                </a:solidFill>
                <a:latin typeface="Calibri"/>
              </a:rPr>
              <a:t>            </a:t>
            </a:r>
            <a:r>
              <a:rPr b="1" i="1" lang="fr-FR" sz="900">
                <a:solidFill>
                  <a:srgbClr val="000000"/>
                </a:solidFill>
                <a:latin typeface="Calibri"/>
              </a:rPr>
              <a:t>Enseignements transversaux</a:t>
            </a:r>
            <a:r>
              <a:rPr i="1" lang="fr-FR" sz="900">
                <a:solidFill>
                  <a:srgbClr val="000000"/>
                </a:solidFill>
                <a:latin typeface="Calibri"/>
              </a:rPr>
              <a:t> </a:t>
            </a:r>
            <a:r>
              <a:rPr lang="fr-FR" sz="900">
                <a:solidFill>
                  <a:srgbClr val="000000"/>
                </a:solidFill>
                <a:latin typeface="Calibri"/>
              </a:rPr>
              <a:t>: Anglais ; Projet Personnel Professionnel (PPP)</a:t>
            </a:r>
            <a:endParaRPr/>
          </a:p>
          <a:p>
            <a:pPr>
              <a:lnSpc>
                <a:spcPct val="100000"/>
              </a:lnSpc>
            </a:pPr>
            <a:r>
              <a:rPr b="1" lang="fr-FR" sz="900">
                <a:solidFill>
                  <a:srgbClr val="c0504d"/>
                </a:solidFill>
                <a:latin typeface="Calibri"/>
              </a:rPr>
              <a:t>                 </a:t>
            </a:r>
            <a:r>
              <a:rPr b="1" lang="fr-FR" sz="900">
                <a:solidFill>
                  <a:srgbClr val="c0504d"/>
                </a:solidFill>
                <a:latin typeface="Calibri"/>
              </a:rPr>
              <a:t>SEMESTRE 2</a:t>
            </a:r>
            <a:r>
              <a:rPr lang="fr-FR">
                <a:solidFill>
                  <a:srgbClr val="000000"/>
                </a:solidFill>
                <a:latin typeface="Calibri"/>
              </a:rPr>
              <a:t> </a:t>
            </a:r>
            <a:r>
              <a:rPr lang="fr-FR" sz="900">
                <a:solidFill>
                  <a:srgbClr val="000000"/>
                </a:solidFill>
                <a:latin typeface="Calibri"/>
              </a:rPr>
              <a:t>: </a:t>
            </a:r>
            <a:endParaRPr/>
          </a:p>
          <a:p>
            <a:pPr>
              <a:lnSpc>
                <a:spcPct val="100000"/>
              </a:lnSpc>
            </a:pPr>
            <a:r>
              <a:rPr lang="fr-FR" sz="900">
                <a:solidFill>
                  <a:srgbClr val="000000"/>
                </a:solidFill>
                <a:latin typeface="Calibri"/>
              </a:rPr>
              <a:t>                     </a:t>
            </a:r>
            <a:r>
              <a:rPr b="1" i="1" lang="fr-FR" sz="900">
                <a:solidFill>
                  <a:srgbClr val="000000"/>
                </a:solidFill>
                <a:latin typeface="Calibri"/>
              </a:rPr>
              <a:t>Enseignements de mathématiques </a:t>
            </a:r>
            <a:r>
              <a:rPr lang="fr-FR" sz="900">
                <a:solidFill>
                  <a:srgbClr val="000000"/>
                </a:solidFill>
                <a:latin typeface="Calibri"/>
              </a:rPr>
              <a:t>: Algèbre linéaire et géométrie ; Analyse réelle ; </a:t>
            </a:r>
            <a:endParaRPr/>
          </a:p>
          <a:p>
            <a:pPr>
              <a:lnSpc>
                <a:spcPct val="100000"/>
              </a:lnSpc>
            </a:pPr>
            <a:r>
              <a:rPr lang="fr-FR" sz="900">
                <a:solidFill>
                  <a:srgbClr val="000000"/>
                </a:solidFill>
                <a:latin typeface="Calibri"/>
              </a:rPr>
              <a:t>                         </a:t>
            </a:r>
            <a:r>
              <a:rPr lang="fr-FR" sz="900">
                <a:solidFill>
                  <a:srgbClr val="000000"/>
                </a:solidFill>
                <a:latin typeface="Calibri"/>
              </a:rPr>
              <a:t>Langage mathématique</a:t>
            </a:r>
            <a:endParaRPr/>
          </a:p>
          <a:p>
            <a:pPr>
              <a:lnSpc>
                <a:spcPct val="100000"/>
              </a:lnSpc>
            </a:pPr>
            <a:r>
              <a:rPr lang="fr-FR" sz="900">
                <a:solidFill>
                  <a:srgbClr val="000000"/>
                </a:solidFill>
                <a:latin typeface="Calibri"/>
              </a:rPr>
              <a:t>                            </a:t>
            </a:r>
            <a:r>
              <a:rPr b="1" i="1" lang="fr-FR" sz="900">
                <a:solidFill>
                  <a:srgbClr val="000000"/>
                </a:solidFill>
                <a:latin typeface="Calibri"/>
              </a:rPr>
              <a:t>Enseignement transversaux</a:t>
            </a:r>
            <a:r>
              <a:rPr lang="fr-FR" sz="900">
                <a:solidFill>
                  <a:srgbClr val="000000"/>
                </a:solidFill>
                <a:latin typeface="Calibri"/>
              </a:rPr>
              <a:t> :  Anglais ; C2I ; Unité d’Enseignement Libre (UEL)</a:t>
            </a:r>
            <a:endParaRPr/>
          </a:p>
          <a:p>
            <a:pPr>
              <a:lnSpc>
                <a:spcPct val="100000"/>
              </a:lnSpc>
            </a:pPr>
            <a:r>
              <a:rPr lang="fr-FR" sz="900">
                <a:solidFill>
                  <a:srgbClr val="000000"/>
                </a:solidFill>
                <a:latin typeface="Calibri"/>
              </a:rPr>
              <a:t>                             </a:t>
            </a:r>
            <a:r>
              <a:rPr b="1" i="1" lang="fr-FR" sz="900">
                <a:solidFill>
                  <a:srgbClr val="000000"/>
                </a:solidFill>
                <a:latin typeface="Calibri"/>
              </a:rPr>
              <a:t>Découverte d’autres champs disciplinaires (au choix) : </a:t>
            </a:r>
            <a:r>
              <a:rPr lang="fr-FR" sz="900">
                <a:solidFill>
                  <a:srgbClr val="000000"/>
                </a:solidFill>
                <a:latin typeface="Calibri"/>
              </a:rPr>
              <a:t>Algorithmique et</a:t>
            </a:r>
            <a:endParaRPr/>
          </a:p>
          <a:p>
            <a:pPr>
              <a:lnSpc>
                <a:spcPct val="100000"/>
              </a:lnSpc>
            </a:pPr>
            <a:r>
              <a:rPr lang="fr-FR" sz="900">
                <a:solidFill>
                  <a:srgbClr val="000000"/>
                </a:solidFill>
                <a:latin typeface="Calibri"/>
              </a:rPr>
              <a:t>                                </a:t>
            </a:r>
            <a:r>
              <a:rPr lang="fr-FR" sz="900">
                <a:solidFill>
                  <a:srgbClr val="000000"/>
                </a:solidFill>
                <a:latin typeface="Calibri"/>
              </a:rPr>
              <a:t>programmation ou Principe d’Economie</a:t>
            </a:r>
            <a:endParaRPr/>
          </a:p>
          <a:p>
            <a:pPr>
              <a:lnSpc>
                <a:spcPct val="100000"/>
              </a:lnSpc>
            </a:pPr>
            <a:r>
              <a:rPr lang="fr-FR" sz="900">
                <a:solidFill>
                  <a:srgbClr val="000000"/>
                </a:solidFill>
                <a:latin typeface="Calibri"/>
              </a:rPr>
              <a:t>                             </a:t>
            </a:r>
            <a:r>
              <a:rPr b="1" lang="fr-FR" sz="900">
                <a:solidFill>
                  <a:srgbClr val="c0504d"/>
                </a:solidFill>
                <a:latin typeface="Calibri"/>
              </a:rPr>
              <a:t>SEMESTRE 3</a:t>
            </a:r>
            <a:r>
              <a:rPr lang="fr-FR" sz="900">
                <a:solidFill>
                  <a:srgbClr val="c0504d"/>
                </a:solidFill>
                <a:latin typeface="Calibri"/>
              </a:rPr>
              <a:t> </a:t>
            </a:r>
            <a:r>
              <a:rPr lang="fr-FR" sz="900">
                <a:solidFill>
                  <a:srgbClr val="000000"/>
                </a:solidFill>
                <a:latin typeface="Calibri"/>
              </a:rPr>
              <a:t>: </a:t>
            </a:r>
            <a:endParaRPr/>
          </a:p>
          <a:p>
            <a:pPr>
              <a:lnSpc>
                <a:spcPct val="100000"/>
              </a:lnSpc>
            </a:pPr>
            <a:r>
              <a:rPr lang="fr-FR" sz="900">
                <a:solidFill>
                  <a:srgbClr val="000000"/>
                </a:solidFill>
                <a:latin typeface="Calibri"/>
              </a:rPr>
              <a:t>                         </a:t>
            </a:r>
            <a:r>
              <a:rPr b="1" i="1" lang="fr-FR" sz="900">
                <a:solidFill>
                  <a:srgbClr val="000000"/>
                </a:solidFill>
                <a:latin typeface="Calibri"/>
              </a:rPr>
              <a:t>Enseignements de mathématiques </a:t>
            </a:r>
            <a:r>
              <a:rPr lang="fr-FR" sz="900">
                <a:solidFill>
                  <a:srgbClr val="000000"/>
                </a:solidFill>
                <a:latin typeface="Calibri"/>
              </a:rPr>
              <a:t>: Analyse ; Probabilités ; Travail d’Initiative Personnelle </a:t>
            </a:r>
            <a:endParaRPr/>
          </a:p>
          <a:p>
            <a:pPr>
              <a:lnSpc>
                <a:spcPct val="100000"/>
              </a:lnSpc>
            </a:pPr>
            <a:r>
              <a:rPr lang="fr-FR" sz="900">
                <a:solidFill>
                  <a:srgbClr val="000000"/>
                </a:solidFill>
                <a:latin typeface="Calibri"/>
              </a:rPr>
              <a:t>                      </a:t>
            </a:r>
            <a:r>
              <a:rPr b="1" i="1" lang="fr-FR" sz="900">
                <a:solidFill>
                  <a:srgbClr val="000000"/>
                </a:solidFill>
                <a:latin typeface="Calibri"/>
              </a:rPr>
              <a:t>Enseignements de professionnalisation et d’ouverture </a:t>
            </a:r>
            <a:r>
              <a:rPr lang="fr-FR" sz="900">
                <a:solidFill>
                  <a:srgbClr val="000000"/>
                </a:solidFill>
                <a:latin typeface="Calibri"/>
              </a:rPr>
              <a:t>: Anglais ; PPP ; UEL</a:t>
            </a:r>
            <a:endParaRPr/>
          </a:p>
          <a:p>
            <a:pPr>
              <a:lnSpc>
                <a:spcPct val="100000"/>
              </a:lnSpc>
            </a:pPr>
            <a:r>
              <a:rPr lang="fr-FR" sz="900">
                <a:solidFill>
                  <a:srgbClr val="000000"/>
                </a:solidFill>
                <a:latin typeface="Calibri"/>
              </a:rPr>
              <a:t>                   </a:t>
            </a:r>
            <a:r>
              <a:rPr b="1" i="1" lang="fr-FR" sz="900">
                <a:solidFill>
                  <a:srgbClr val="000000"/>
                </a:solidFill>
                <a:latin typeface="Calibri"/>
              </a:rPr>
              <a:t>Enseignements aux choix </a:t>
            </a:r>
            <a:r>
              <a:rPr lang="fr-FR" sz="900">
                <a:solidFill>
                  <a:srgbClr val="000000"/>
                </a:solidFill>
                <a:latin typeface="Calibri"/>
              </a:rPr>
              <a:t>: Compléments mathématiques (Algèbre et arithmétique ;     Modélisation</a:t>
            </a:r>
            <a:endParaRPr/>
          </a:p>
          <a:p>
            <a:pPr>
              <a:lnSpc>
                <a:spcPct val="100000"/>
              </a:lnSpc>
            </a:pPr>
            <a:r>
              <a:rPr lang="fr-FR" sz="900">
                <a:solidFill>
                  <a:srgbClr val="000000"/>
                </a:solidFill>
                <a:latin typeface="Calibri"/>
              </a:rPr>
              <a:t>                </a:t>
            </a:r>
            <a:r>
              <a:rPr lang="fr-FR" sz="900">
                <a:solidFill>
                  <a:srgbClr val="000000"/>
                </a:solidFill>
                <a:latin typeface="Calibri"/>
              </a:rPr>
              <a:t>et applications) ou Economie (Microéconomie ; Macroéconomie) </a:t>
            </a:r>
            <a:endParaRPr/>
          </a:p>
          <a:p>
            <a:pPr>
              <a:lnSpc>
                <a:spcPct val="100000"/>
              </a:lnSpc>
            </a:pPr>
            <a:r>
              <a:rPr b="1" lang="fr-FR" sz="900">
                <a:solidFill>
                  <a:srgbClr val="c0504d"/>
                </a:solidFill>
                <a:latin typeface="Calibri"/>
              </a:rPr>
              <a:t>              </a:t>
            </a:r>
            <a:r>
              <a:rPr b="1" lang="fr-FR" sz="900">
                <a:solidFill>
                  <a:srgbClr val="c0504d"/>
                </a:solidFill>
                <a:latin typeface="Calibri"/>
              </a:rPr>
              <a:t>SEMESTRE 4</a:t>
            </a:r>
            <a:r>
              <a:rPr lang="fr-FR" sz="900">
                <a:solidFill>
                  <a:srgbClr val="c0504d"/>
                </a:solidFill>
                <a:latin typeface="Calibri"/>
              </a:rPr>
              <a:t> </a:t>
            </a:r>
            <a:r>
              <a:rPr lang="fr-FR" sz="900">
                <a:solidFill>
                  <a:srgbClr val="000000"/>
                </a:solidFill>
                <a:latin typeface="Calibri"/>
              </a:rPr>
              <a:t>: </a:t>
            </a:r>
            <a:endParaRPr/>
          </a:p>
          <a:p>
            <a:pPr>
              <a:lnSpc>
                <a:spcPct val="100000"/>
              </a:lnSpc>
            </a:pPr>
            <a:r>
              <a:rPr b="1" i="1" lang="fr-FR" sz="900">
                <a:solidFill>
                  <a:srgbClr val="000000"/>
                </a:solidFill>
                <a:latin typeface="Calibri"/>
              </a:rPr>
              <a:t>           </a:t>
            </a:r>
            <a:r>
              <a:rPr b="1" i="1" lang="fr-FR" sz="900">
                <a:solidFill>
                  <a:srgbClr val="000000"/>
                </a:solidFill>
                <a:latin typeface="Calibri"/>
              </a:rPr>
              <a:t>Mathématiques fondamentales </a:t>
            </a:r>
            <a:r>
              <a:rPr lang="fr-FR" sz="900">
                <a:solidFill>
                  <a:srgbClr val="000000"/>
                </a:solidFill>
                <a:latin typeface="Calibri"/>
              </a:rPr>
              <a:t>: Equations différentielles et série de fonctions ; Algèbre linéaire</a:t>
            </a:r>
            <a:endParaRPr/>
          </a:p>
          <a:p>
            <a:pPr>
              <a:lnSpc>
                <a:spcPct val="100000"/>
              </a:lnSpc>
            </a:pPr>
            <a:r>
              <a:rPr b="1" i="1" lang="fr-FR" sz="900">
                <a:solidFill>
                  <a:srgbClr val="000000"/>
                </a:solidFill>
                <a:latin typeface="Calibri"/>
              </a:rPr>
              <a:t>        </a:t>
            </a:r>
            <a:r>
              <a:rPr b="1" i="1" lang="fr-FR" sz="900">
                <a:solidFill>
                  <a:srgbClr val="000000"/>
                </a:solidFill>
                <a:latin typeface="Calibri"/>
              </a:rPr>
              <a:t>Mathématiques appliquées </a:t>
            </a:r>
            <a:r>
              <a:rPr lang="fr-FR" sz="900">
                <a:solidFill>
                  <a:srgbClr val="000000"/>
                </a:solidFill>
                <a:latin typeface="Calibri"/>
              </a:rPr>
              <a:t>: Statistiques ; Analyse numérique </a:t>
            </a:r>
            <a:endParaRPr/>
          </a:p>
          <a:p>
            <a:pPr>
              <a:lnSpc>
                <a:spcPct val="100000"/>
              </a:lnSpc>
            </a:pPr>
            <a:r>
              <a:rPr b="1" i="1" lang="fr-FR" sz="900">
                <a:solidFill>
                  <a:srgbClr val="000000"/>
                </a:solidFill>
                <a:latin typeface="Calibri"/>
              </a:rPr>
              <a:t>      </a:t>
            </a:r>
            <a:r>
              <a:rPr b="1" i="1" lang="fr-FR" sz="900">
                <a:solidFill>
                  <a:srgbClr val="000000"/>
                </a:solidFill>
                <a:latin typeface="Calibri"/>
              </a:rPr>
              <a:t>Enseignements transversaux </a:t>
            </a:r>
            <a:r>
              <a:rPr lang="fr-FR" sz="900">
                <a:solidFill>
                  <a:srgbClr val="000000"/>
                </a:solidFill>
                <a:latin typeface="Calibri"/>
              </a:rPr>
              <a:t>: Anglais ; UEL</a:t>
            </a:r>
            <a:endParaRPr/>
          </a:p>
          <a:p>
            <a:pPr>
              <a:lnSpc>
                <a:spcPct val="100000"/>
              </a:lnSpc>
            </a:pPr>
            <a:r>
              <a:rPr b="1" i="1" lang="fr-FR" sz="900">
                <a:solidFill>
                  <a:srgbClr val="000000"/>
                </a:solidFill>
                <a:latin typeface="Calibri"/>
              </a:rPr>
              <a:t>  </a:t>
            </a:r>
            <a:r>
              <a:rPr b="1" i="1" lang="fr-FR" sz="900">
                <a:solidFill>
                  <a:srgbClr val="000000"/>
                </a:solidFill>
                <a:latin typeface="Calibri"/>
              </a:rPr>
              <a:t>Complément scientifique (au choix) </a:t>
            </a:r>
            <a:r>
              <a:rPr lang="fr-FR" sz="900">
                <a:solidFill>
                  <a:srgbClr val="000000"/>
                </a:solidFill>
                <a:latin typeface="Calibri"/>
              </a:rPr>
              <a:t>: Programmation orientée objet ou Economie de la croissance</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3" name="Image 3"/>
          <p:cNvPicPr/>
          <p:nvPr/>
        </p:nvPicPr>
        <p:blipFill>
          <a:blip r:embed="rId1"/>
          <a:stretch>
            <a:fillRect/>
          </a:stretch>
        </p:blipFill>
        <p:spPr>
          <a:xfrm>
            <a:off x="200520" y="-69840"/>
            <a:ext cx="9705240" cy="6902280"/>
          </a:xfrm>
          <a:prstGeom prst="rect">
            <a:avLst/>
          </a:prstGeom>
        </p:spPr>
      </p:pic>
      <p:sp>
        <p:nvSpPr>
          <p:cNvPr id="94" name="CustomShape 1"/>
          <p:cNvSpPr/>
          <p:nvPr/>
        </p:nvSpPr>
        <p:spPr>
          <a:xfrm>
            <a:off x="6393240" y="188640"/>
            <a:ext cx="3512520" cy="912600"/>
          </a:xfrm>
          <a:prstGeom prst="rect">
            <a:avLst/>
          </a:prstGeom>
        </p:spPr>
        <p:txBody>
          <a:bodyPr bIns="45000" lIns="90000" rIns="90000" tIns="45000"/>
          <a:p>
            <a:pPr algn="ctr">
              <a:lnSpc>
                <a:spcPct val="100000"/>
              </a:lnSpc>
            </a:pPr>
            <a:r>
              <a:rPr b="1" lang="fr-FR">
                <a:solidFill>
                  <a:srgbClr val="ffffff"/>
                </a:solidFill>
                <a:latin typeface="Calibri"/>
              </a:rPr>
              <a:t>SCIENCES TECHNOLOGIES SANTÉ</a:t>
            </a:r>
            <a:endParaRPr/>
          </a:p>
          <a:p>
            <a:pPr algn="ctr">
              <a:lnSpc>
                <a:spcPct val="100000"/>
              </a:lnSpc>
            </a:pPr>
            <a:endParaRPr/>
          </a:p>
        </p:txBody>
      </p:sp>
      <p:sp>
        <p:nvSpPr>
          <p:cNvPr id="95" name="CustomShape 2"/>
          <p:cNvSpPr/>
          <p:nvPr/>
        </p:nvSpPr>
        <p:spPr>
          <a:xfrm>
            <a:off x="6321240" y="620640"/>
            <a:ext cx="3584520" cy="913320"/>
          </a:xfrm>
          <a:prstGeom prst="rect">
            <a:avLst/>
          </a:prstGeom>
        </p:spPr>
        <p:txBody>
          <a:bodyPr bIns="45000" lIns="90000" rIns="90000" tIns="45000"/>
          <a:p>
            <a:pPr algn="ctr">
              <a:lnSpc>
                <a:spcPct val="100000"/>
              </a:lnSpc>
            </a:pPr>
            <a:endParaRPr/>
          </a:p>
          <a:p>
            <a:pPr algn="ctr">
              <a:lnSpc>
                <a:spcPct val="100000"/>
              </a:lnSpc>
            </a:pPr>
            <a:r>
              <a:rPr b="1" lang="fr-FR">
                <a:solidFill>
                  <a:srgbClr val="e46c0a"/>
                </a:solidFill>
                <a:latin typeface="Calibri"/>
              </a:rPr>
              <a:t>LICENCE MATHÉMATIQUES</a:t>
            </a:r>
            <a:endParaRPr/>
          </a:p>
          <a:p>
            <a:pPr algn="ctr">
              <a:lnSpc>
                <a:spcPct val="100000"/>
              </a:lnSpc>
            </a:pPr>
            <a:r>
              <a:rPr lang="fr-FR">
                <a:solidFill>
                  <a:srgbClr val="e46c0a"/>
                </a:solidFill>
                <a:latin typeface="Calibri"/>
              </a:rPr>
              <a:t>1ère et 2ème année</a:t>
            </a:r>
            <a:endParaRPr/>
          </a:p>
        </p:txBody>
      </p:sp>
      <p:sp>
        <p:nvSpPr>
          <p:cNvPr id="96" name="CustomShape 3"/>
          <p:cNvSpPr/>
          <p:nvPr/>
        </p:nvSpPr>
        <p:spPr>
          <a:xfrm>
            <a:off x="416520" y="6396480"/>
            <a:ext cx="4176000" cy="455400"/>
          </a:xfrm>
          <a:prstGeom prst="rect">
            <a:avLst/>
          </a:prstGeom>
        </p:spPr>
        <p:txBody>
          <a:bodyPr bIns="45000" lIns="90000" rIns="90000" tIns="45000"/>
          <a:p>
            <a:pPr algn="ctr">
              <a:lnSpc>
                <a:spcPct val="100000"/>
              </a:lnSpc>
            </a:pPr>
            <a:r>
              <a:rPr b="1" lang="fr-FR" sz="800">
                <a:solidFill>
                  <a:srgbClr val="376092"/>
                </a:solidFill>
                <a:latin typeface="Calibri"/>
              </a:rPr>
              <a:t>UNIVERSITÉ D’ÉVRY VAL D’ESSONNE</a:t>
            </a:r>
            <a:endParaRPr/>
          </a:p>
          <a:p>
            <a:pPr algn="ctr">
              <a:lnSpc>
                <a:spcPct val="100000"/>
              </a:lnSpc>
            </a:pPr>
            <a:r>
              <a:rPr b="1" lang="fr-FR" sz="800">
                <a:solidFill>
                  <a:srgbClr val="376092"/>
                </a:solidFill>
                <a:latin typeface="Calibri"/>
              </a:rPr>
              <a:t>BD FRANCOIS MITTERRAND - 91025 EVRY Cedex</a:t>
            </a:r>
            <a:endParaRPr/>
          </a:p>
          <a:p>
            <a:pPr algn="ctr">
              <a:lnSpc>
                <a:spcPct val="100000"/>
              </a:lnSpc>
            </a:pPr>
            <a:r>
              <a:rPr b="1" lang="fr-FR" sz="800">
                <a:solidFill>
                  <a:srgbClr val="376092"/>
                </a:solidFill>
                <a:latin typeface="Calibri"/>
              </a:rPr>
              <a:t>01.69.47.76.00</a:t>
            </a:r>
            <a:endParaRPr/>
          </a:p>
        </p:txBody>
      </p:sp>
      <p:sp>
        <p:nvSpPr>
          <p:cNvPr id="97" name="CustomShape 4"/>
          <p:cNvSpPr/>
          <p:nvPr/>
        </p:nvSpPr>
        <p:spPr>
          <a:xfrm>
            <a:off x="0" y="620640"/>
            <a:ext cx="3512520" cy="242640"/>
          </a:xfrm>
          <a:prstGeom prst="rect">
            <a:avLst/>
          </a:prstGeom>
        </p:spPr>
        <p:txBody>
          <a:bodyPr bIns="45000" lIns="90000" rIns="90000" tIns="45000"/>
          <a:p>
            <a:pPr algn="r">
              <a:lnSpc>
                <a:spcPct val="100000"/>
              </a:lnSpc>
            </a:pPr>
            <a:r>
              <a:rPr b="1" lang="fr-FR" sz="1000">
                <a:solidFill>
                  <a:srgbClr val="376092"/>
                </a:solidFill>
                <a:latin typeface="Calibri"/>
              </a:rPr>
              <a:t>PROCÉDURE D’INSCRIPTION</a:t>
            </a:r>
            <a:endParaRPr/>
          </a:p>
        </p:txBody>
      </p:sp>
      <p:sp>
        <p:nvSpPr>
          <p:cNvPr id="98" name="CustomShape 5"/>
          <p:cNvSpPr/>
          <p:nvPr/>
        </p:nvSpPr>
        <p:spPr>
          <a:xfrm>
            <a:off x="5384880" y="3069000"/>
            <a:ext cx="4032000" cy="242640"/>
          </a:xfrm>
          <a:prstGeom prst="rect">
            <a:avLst/>
          </a:prstGeom>
        </p:spPr>
        <p:txBody>
          <a:bodyPr bIns="45000" lIns="90000" rIns="90000" tIns="45000"/>
          <a:p>
            <a:pPr algn="ctr">
              <a:lnSpc>
                <a:spcPct val="100000"/>
              </a:lnSpc>
            </a:pPr>
            <a:r>
              <a:rPr b="1" lang="fr-FR" sz="1000">
                <a:solidFill>
                  <a:srgbClr val="376092"/>
                </a:solidFill>
                <a:latin typeface="Calibri"/>
              </a:rPr>
              <a:t>OBJECTIFS DE LA FORMATION</a:t>
            </a:r>
            <a:endParaRPr/>
          </a:p>
        </p:txBody>
      </p:sp>
      <p:sp>
        <p:nvSpPr>
          <p:cNvPr id="99" name="CustomShape 6"/>
          <p:cNvSpPr/>
          <p:nvPr/>
        </p:nvSpPr>
        <p:spPr>
          <a:xfrm>
            <a:off x="488520" y="3141000"/>
            <a:ext cx="4104000" cy="3919680"/>
          </a:xfrm>
          <a:prstGeom prst="rect">
            <a:avLst/>
          </a:prstGeom>
        </p:spPr>
        <p:txBody>
          <a:bodyPr bIns="45000" lIns="90000" rIns="90000" tIns="45000"/>
          <a:p>
            <a:pPr algn="ctr">
              <a:lnSpc>
                <a:spcPct val="100000"/>
              </a:lnSpc>
            </a:pPr>
            <a:r>
              <a:rPr b="1" lang="fr-FR" sz="1000">
                <a:solidFill>
                  <a:srgbClr val="376092"/>
                </a:solidFill>
                <a:latin typeface="Calibri"/>
              </a:rPr>
              <a:t>CONTACTS</a:t>
            </a:r>
            <a:endParaRPr/>
          </a:p>
          <a:p>
            <a:pPr>
              <a:lnSpc>
                <a:spcPct val="100000"/>
              </a:lnSpc>
            </a:pPr>
            <a:endParaRPr/>
          </a:p>
          <a:p>
            <a:pPr>
              <a:lnSpc>
                <a:spcPct val="100000"/>
              </a:lnSpc>
            </a:pPr>
            <a:r>
              <a:rPr b="1" lang="fr-FR" sz="800">
                <a:solidFill>
                  <a:srgbClr val="376092"/>
                </a:solidFill>
                <a:latin typeface="Calibri"/>
              </a:rPr>
              <a:t>Responsable : Anne-Sophie Tocquet</a:t>
            </a:r>
            <a:endParaRPr/>
          </a:p>
          <a:p>
            <a:pPr>
              <a:lnSpc>
                <a:spcPct val="100000"/>
              </a:lnSpc>
            </a:pPr>
            <a:r>
              <a:rPr b="1" lang="fr-FR" sz="800">
                <a:solidFill>
                  <a:srgbClr val="376092"/>
                </a:solidFill>
                <a:latin typeface="Calibri"/>
              </a:rPr>
              <a:t>Courriel : anne-sophie.tocquet@univ-evry.fr</a:t>
            </a:r>
            <a:endParaRPr/>
          </a:p>
          <a:p>
            <a:pPr>
              <a:lnSpc>
                <a:spcPct val="100000"/>
              </a:lnSpc>
            </a:pPr>
            <a:r>
              <a:rPr b="1" lang="fr-FR" sz="800">
                <a:solidFill>
                  <a:srgbClr val="376092"/>
                </a:solidFill>
                <a:latin typeface="Calibri"/>
              </a:rPr>
              <a:t>Tél : 01 64 85 35 50 </a:t>
            </a:r>
            <a:endParaRPr/>
          </a:p>
          <a:p>
            <a:pPr>
              <a:lnSpc>
                <a:spcPct val="100000"/>
              </a:lnSpc>
            </a:pPr>
            <a:endParaRPr/>
          </a:p>
          <a:p>
            <a:pPr>
              <a:lnSpc>
                <a:spcPct val="100000"/>
              </a:lnSpc>
            </a:pPr>
            <a:r>
              <a:rPr b="1" lang="fr-FR" sz="800">
                <a:solidFill>
                  <a:srgbClr val="376092"/>
                </a:solidFill>
                <a:latin typeface="Calibri"/>
              </a:rPr>
              <a:t>Responsable S1 (Portail) : Jean-Christophe Janodet</a:t>
            </a:r>
            <a:endParaRPr/>
          </a:p>
          <a:p>
            <a:pPr>
              <a:lnSpc>
                <a:spcPct val="90000"/>
              </a:lnSpc>
            </a:pPr>
            <a:r>
              <a:rPr b="1" lang="fr-FR" sz="800">
                <a:solidFill>
                  <a:srgbClr val="376092"/>
                </a:solidFill>
                <a:latin typeface="Calibri"/>
              </a:rPr>
              <a:t>Courriel : jean-christophe.janodet@ibisc.univ-evry.fr</a:t>
            </a:r>
            <a:endParaRPr/>
          </a:p>
          <a:p>
            <a:pPr>
              <a:lnSpc>
                <a:spcPct val="100000"/>
              </a:lnSpc>
            </a:pPr>
            <a:endParaRPr/>
          </a:p>
          <a:p>
            <a:pPr>
              <a:lnSpc>
                <a:spcPct val="100000"/>
              </a:lnSpc>
            </a:pPr>
            <a:r>
              <a:rPr b="1" lang="fr-FR" sz="800">
                <a:solidFill>
                  <a:srgbClr val="376092"/>
                </a:solidFill>
                <a:latin typeface="Calibri"/>
              </a:rPr>
              <a:t>Responsable pédagogique L1 : Lucilla Corrias </a:t>
            </a:r>
            <a:endParaRPr/>
          </a:p>
          <a:p>
            <a:pPr>
              <a:lnSpc>
                <a:spcPct val="100000"/>
              </a:lnSpc>
            </a:pPr>
            <a:r>
              <a:rPr b="1" lang="fr-FR" sz="800">
                <a:solidFill>
                  <a:srgbClr val="376092"/>
                </a:solidFill>
                <a:latin typeface="Calibri"/>
              </a:rPr>
              <a:t>Courriel : </a:t>
            </a:r>
            <a:r>
              <a:rPr b="1" lang="fr-FR" sz="800" u="sng">
                <a:solidFill>
                  <a:srgbClr val="376092"/>
                </a:solidFill>
                <a:latin typeface="Calibri"/>
                <a:hlinkClick r:id="rId2"/>
              </a:rPr>
              <a:t>lucilla.corrias@univ-evry.fr</a:t>
            </a:r>
            <a:endParaRPr/>
          </a:p>
          <a:p>
            <a:pPr>
              <a:lnSpc>
                <a:spcPct val="100000"/>
              </a:lnSpc>
            </a:pPr>
            <a:endParaRPr/>
          </a:p>
          <a:p>
            <a:pPr>
              <a:lnSpc>
                <a:spcPct val="100000"/>
              </a:lnSpc>
            </a:pPr>
            <a:r>
              <a:rPr b="1" lang="fr-FR" sz="800">
                <a:solidFill>
                  <a:srgbClr val="376092"/>
                </a:solidFill>
                <a:latin typeface="Calibri"/>
              </a:rPr>
              <a:t>Responsable pédagogique L2 : Anne-Sophie Tocquet</a:t>
            </a:r>
            <a:endParaRPr/>
          </a:p>
          <a:p>
            <a:pPr>
              <a:lnSpc>
                <a:spcPct val="100000"/>
              </a:lnSpc>
            </a:pPr>
            <a:r>
              <a:rPr b="1" lang="fr-FR" sz="800">
                <a:solidFill>
                  <a:srgbClr val="376092"/>
                </a:solidFill>
                <a:latin typeface="Calibri"/>
              </a:rPr>
              <a:t>Courriel : </a:t>
            </a:r>
            <a:r>
              <a:rPr b="1" lang="fr-FR" sz="800" u="sng">
                <a:solidFill>
                  <a:srgbClr val="376092"/>
                </a:solidFill>
                <a:latin typeface="Calibri"/>
                <a:hlinkClick r:id="rId3"/>
              </a:rPr>
              <a:t>anne-</a:t>
            </a:r>
            <a:r>
              <a:rPr b="1" lang="fr-FR" sz="800" u="sng">
                <a:solidFill>
                  <a:srgbClr val="376092"/>
                </a:solidFill>
                <a:latin typeface="Calibri"/>
                <a:hlinkClick r:id="rId4"/>
              </a:rPr>
              <a:t>sophie.tocquet@univ</a:t>
            </a:r>
            <a:r>
              <a:rPr b="1" lang="fr-FR" sz="800" u="sng">
                <a:solidFill>
                  <a:srgbClr val="376092"/>
                </a:solidFill>
                <a:latin typeface="Calibri"/>
                <a:hlinkClick r:id="rId5"/>
              </a:rPr>
              <a:t>-evry.fr</a:t>
            </a:r>
            <a:endParaRPr/>
          </a:p>
          <a:p>
            <a:pPr>
              <a:lnSpc>
                <a:spcPct val="100000"/>
              </a:lnSpc>
            </a:pPr>
            <a:endParaRPr/>
          </a:p>
          <a:p>
            <a:pPr>
              <a:lnSpc>
                <a:spcPct val="100000"/>
              </a:lnSpc>
            </a:pPr>
            <a:r>
              <a:rPr b="1" lang="fr-FR" sz="800">
                <a:solidFill>
                  <a:srgbClr val="376092"/>
                </a:solidFill>
                <a:latin typeface="Calibri"/>
              </a:rPr>
              <a:t>Formation  initiale : </a:t>
            </a:r>
            <a:endParaRPr/>
          </a:p>
          <a:p>
            <a:pPr>
              <a:lnSpc>
                <a:spcPct val="100000"/>
              </a:lnSpc>
            </a:pPr>
            <a:r>
              <a:rPr b="1" lang="fr-FR" sz="800">
                <a:solidFill>
                  <a:srgbClr val="376092"/>
                </a:solidFill>
                <a:latin typeface="Calibri"/>
              </a:rPr>
              <a:t>Scolarité L1 : Jocelyne Nadaus </a:t>
            </a:r>
            <a:endParaRPr/>
          </a:p>
          <a:p>
            <a:pPr>
              <a:lnSpc>
                <a:spcPct val="100000"/>
              </a:lnSpc>
            </a:pPr>
            <a:r>
              <a:rPr b="1" lang="fr-FR" sz="800">
                <a:solidFill>
                  <a:srgbClr val="376092"/>
                </a:solidFill>
                <a:latin typeface="Calibri"/>
              </a:rPr>
              <a:t>Courriel : </a:t>
            </a:r>
            <a:r>
              <a:rPr b="1" lang="fr-FR" sz="800" u="sng">
                <a:solidFill>
                  <a:srgbClr val="376092"/>
                </a:solidFill>
                <a:latin typeface="Calibri"/>
                <a:hlinkClick r:id="rId6"/>
              </a:rPr>
              <a:t>jocelyne.nadaus@univ-evry.fr</a:t>
            </a:r>
            <a:endParaRPr/>
          </a:p>
          <a:p>
            <a:pPr>
              <a:lnSpc>
                <a:spcPct val="100000"/>
              </a:lnSpc>
            </a:pPr>
            <a:r>
              <a:rPr b="1" lang="fr-FR" sz="800">
                <a:solidFill>
                  <a:srgbClr val="376092"/>
                </a:solidFill>
                <a:latin typeface="Calibri"/>
              </a:rPr>
              <a:t>Tél : 01 69 47 74 14</a:t>
            </a:r>
            <a:endParaRPr/>
          </a:p>
          <a:p>
            <a:pPr>
              <a:lnSpc>
                <a:spcPct val="100000"/>
              </a:lnSpc>
            </a:pPr>
            <a:r>
              <a:rPr b="1" lang="fr-FR" sz="800">
                <a:solidFill>
                  <a:srgbClr val="376092"/>
                </a:solidFill>
                <a:latin typeface="Calibri"/>
              </a:rPr>
              <a:t>Scolarité L2 : Violette Ruggeri </a:t>
            </a:r>
            <a:endParaRPr/>
          </a:p>
          <a:p>
            <a:pPr>
              <a:lnSpc>
                <a:spcPct val="100000"/>
              </a:lnSpc>
            </a:pPr>
            <a:r>
              <a:rPr b="1" lang="fr-FR" sz="800">
                <a:solidFill>
                  <a:srgbClr val="376092"/>
                </a:solidFill>
                <a:latin typeface="Calibri"/>
              </a:rPr>
              <a:t>Courriel : </a:t>
            </a:r>
            <a:r>
              <a:rPr b="1" lang="fr-FR" sz="800" u="sng">
                <a:solidFill>
                  <a:srgbClr val="376092"/>
                </a:solidFill>
                <a:latin typeface="Calibri"/>
                <a:hlinkClick r:id="rId7"/>
              </a:rPr>
              <a:t>violette.ruggeri@univ-evry.fr</a:t>
            </a:r>
            <a:endParaRPr/>
          </a:p>
          <a:p>
            <a:pPr>
              <a:lnSpc>
                <a:spcPct val="100000"/>
              </a:lnSpc>
            </a:pPr>
            <a:r>
              <a:rPr b="1" lang="fr-FR" sz="800">
                <a:solidFill>
                  <a:srgbClr val="376092"/>
                </a:solidFill>
                <a:latin typeface="Calibri"/>
              </a:rPr>
              <a:t>Tél : 01 69 47 74 80</a:t>
            </a:r>
            <a:endParaRPr/>
          </a:p>
          <a:p>
            <a:pPr>
              <a:lnSpc>
                <a:spcPct val="100000"/>
              </a:lnSpc>
            </a:pPr>
            <a:endParaRPr/>
          </a:p>
          <a:p>
            <a:pPr>
              <a:lnSpc>
                <a:spcPct val="100000"/>
              </a:lnSpc>
            </a:pPr>
            <a:r>
              <a:rPr b="1" lang="fr-FR" sz="800">
                <a:solidFill>
                  <a:srgbClr val="376092"/>
                </a:solidFill>
                <a:latin typeface="Calibri"/>
              </a:rPr>
              <a:t>Formation continue  </a:t>
            </a:r>
            <a:endParaRPr/>
          </a:p>
          <a:p>
            <a:pPr>
              <a:lnSpc>
                <a:spcPct val="100000"/>
              </a:lnSpc>
            </a:pPr>
            <a:r>
              <a:rPr b="1" lang="fr-FR" sz="800">
                <a:solidFill>
                  <a:srgbClr val="376092"/>
                </a:solidFill>
                <a:latin typeface="Calibri"/>
              </a:rPr>
              <a:t>Tél : 01 69 47 71 01</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00" name="CustomShape 7"/>
          <p:cNvSpPr/>
          <p:nvPr/>
        </p:nvSpPr>
        <p:spPr>
          <a:xfrm>
            <a:off x="5384880" y="4005000"/>
            <a:ext cx="4104000" cy="1732320"/>
          </a:xfrm>
          <a:prstGeom prst="rect">
            <a:avLst/>
          </a:prstGeom>
        </p:spPr>
        <p:txBody>
          <a:bodyPr bIns="45000" lIns="90000" rIns="90000" tIns="45000"/>
          <a:p>
            <a:pPr algn="just">
              <a:lnSpc>
                <a:spcPct val="100000"/>
              </a:lnSpc>
            </a:pPr>
            <a:r>
              <a:rPr lang="fr-FR" sz="1200">
                <a:solidFill>
                  <a:srgbClr val="376092"/>
                </a:solidFill>
                <a:latin typeface="Calibri"/>
              </a:rPr>
              <a:t>L'objectif de la licence de Mathématiques  est de proposer  une formation  initiale diversifiée  en mathématiques, indispensable aussi bien pour les futurs utilisateurs des mathématiques dans des domaines aussi variés que l'industrie, le secteur bancaire, les sociétés de service informatique, la recherche en économie, biologie et  génétique, que pour les futurs chercheurs, enseignants-chercheurs ou enseignants en mathématiques. </a:t>
            </a:r>
            <a:endParaRPr/>
          </a:p>
        </p:txBody>
      </p:sp>
      <p:sp>
        <p:nvSpPr>
          <p:cNvPr id="101" name="CustomShape 8"/>
          <p:cNvSpPr/>
          <p:nvPr/>
        </p:nvSpPr>
        <p:spPr>
          <a:xfrm>
            <a:off x="776520" y="1052640"/>
            <a:ext cx="2520000" cy="1003320"/>
          </a:xfrm>
          <a:prstGeom prst="rect">
            <a:avLst/>
          </a:prstGeom>
        </p:spPr>
        <p:txBody>
          <a:bodyPr bIns="45000" lIns="90000" rIns="90000" tIns="45000"/>
          <a:p>
            <a:pPr>
              <a:lnSpc>
                <a:spcPct val="100000"/>
              </a:lnSpc>
            </a:pPr>
            <a:r>
              <a:rPr b="1" lang="fr-FR" sz="1000">
                <a:solidFill>
                  <a:srgbClr val="376092"/>
                </a:solidFill>
                <a:latin typeface="Calibri"/>
              </a:rPr>
              <a:t>L’inscription en première année se fait via l’application Admission Post Bac (APB). Une possibilité d’inscription en deuxième année sur dossier est ouverte.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